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9" r:id="rId2"/>
    <p:sldId id="257" r:id="rId3"/>
    <p:sldId id="259" r:id="rId4"/>
    <p:sldId id="258" r:id="rId5"/>
    <p:sldId id="260" r:id="rId6"/>
    <p:sldId id="261" r:id="rId7"/>
    <p:sldId id="262" r:id="rId8"/>
    <p:sldId id="263" r:id="rId9"/>
    <p:sldId id="264" r:id="rId10"/>
    <p:sldId id="265" r:id="rId11"/>
    <p:sldId id="266" r:id="rId12"/>
    <p:sldId id="270" r:id="rId13"/>
    <p:sldId id="267" r:id="rId14"/>
    <p:sldId id="272" r:id="rId15"/>
    <p:sldId id="256" r:id="rId16"/>
  </p:sldIdLst>
  <p:sldSz cx="14630400" cy="8229600"/>
  <p:notesSz cx="8229600" cy="14630400"/>
  <p:embeddedFontLst>
    <p:embeddedFont>
      <p:font typeface="Dela Gothic One" panose="020B0604020202020204" charset="-128"/>
      <p:regular r:id="rId18"/>
    </p:embeddedFont>
    <p:embeddedFont>
      <p:font typeface="DM Sans" pitchFamily="2" charset="0"/>
      <p:regular r:id="rId19"/>
      <p:bold r:id="rId20"/>
      <p:italic r:id="rId21"/>
      <p:boldItalic r:id="rId22"/>
    </p:embeddedFont>
    <p:embeddedFont>
      <p:font typeface="Poppins Light" panose="00000400000000000000" pitchFamily="2" charset="0"/>
      <p:regular r:id="rId23"/>
    </p:embeddedFont>
    <p:embeddedFont>
      <p:font typeface="Roboto Light" panose="020000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9T09:11:21.645"/>
    </inkml:context>
    <inkml:brush xml:id="br0">
      <inkml:brushProperty name="width" value="0.035" units="cm"/>
      <inkml:brushProperty name="height" value="0.035" units="cm"/>
      <inkml:brushProperty name="color" value="#E71224"/>
    </inkml:brush>
  </inkml:definitions>
  <inkml:trace contextRef="#ctx0" brushRef="#br0">10225 2028 24534,'-4'80'0,"-8"-1"0,-7 0 0,-9 0 0,-7 0 0,-8-2 0,-8 0 0,-7-1 0,-8 0 0,-7-2 0,-8-1 0,-6-2 0,-8 0 0,-6-3 0,-8-1 0,-5-1 0,-8-3 0,-5-1 0,-6-3 0,-6-1 0,-6-3 0,-5-2 0,-5-3 0,-5-2 0,-5-2 0,-4-3 0,-4-3 0,-4-3 0,-4-2 0,-3-3 0,-3-3 0,-3-3 0,-2-3 0,-2-3 0,-2-3 0,-2-3 0,0-3 0,-2-3 0,-1-3 0,1-4 0,-1-2 0,1-4 0,0-3 0,1-3 0,1-3 0,2-3 0,2-3 0,2-3 0,2-3 0,3-3 0,3-3 0,4-3 0,3-2 0,3-3 0,5-3 0,5-3 0,4-2 0,4-2 0,6-3 0,6-2 0,5-3 0,5-1 0,7-3 0,6-1 0,6-3 0,7-1 0,6-1 0,8-3 0,6 0 0,7-2 0,8-1 0,8-2 0,6 0 0,9-1 0,7 0 0,7-2 0,9 0 0,7 0 0,8 0 0,8-1 0,8 0 0,8 1 0,8 0 0,7 0 0,9 0 0,7 2 0,7 0 0,9 1 0,6 0 0,8 2 0,8 1 0,7 2 0,6 0 0,8 3 0,6 1 0,7 1 0,6 3 0,6 1 0,7 3 0,5 1 0,5 3 0,6 2 0,6 3 0,4 2 0,4 2 0,5 3 0,5 3 0,3 3 0,3 2 0,4 3 0,3 3 0,3 3 0,2 3 0,2 3 0,2 3 0,2 3 0,1 3 0,1 3 0,0 3 0,1 4 0,-1 2 0,1 4 0,-1 3 0,-2 3 0,0 3 0,-2 3 0,-2 3 0,-2 3 0,-2 3 0,-3 3 0,-3 3 0,-3 3 0,-4 2 0,-4 3 0,-4 3 0,-4 3 0,-5 2 0,-5 2 0,-5 3 0,-5 2 0,-6 3 0,-6 1 0,-6 3 0,-5 1 0,-8 3 0,-5 1 0,-8 1 0,-6 3 0,-8 0 0,-6 2 0,-8 1 0,-7 2 0,-8 0 0,-7 1 0,-8 0 0,-8 2 0,-7 0 0,-9 0 0,-7 0 0,-8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9T09:12:17.388"/>
    </inkml:context>
    <inkml:brush xml:id="br0">
      <inkml:brushProperty name="width" value="0.035" units="cm"/>
      <inkml:brushProperty name="height" value="0.035" units="cm"/>
      <inkml:brushProperty name="color" value="#E71224"/>
    </inkml:brush>
  </inkml:definitions>
  <inkml:trace contextRef="#ctx0" brushRef="#br0">8393 387 24575,'-664'0'0,"503"-14"0,33 1 0,-431 8 0,313 7 0,-46-22 0,175 9 0,-102-15 0,110 10 0,72 10 0,-45-4 0,-60-4 0,-31-2 0,126 16 0,-284-10 0,244 2 0,-132-28 0,155 15 0,43 13 0,-33-7 0,0 7 0,-94-2 0,56 6 0,-139-21 0,136 21-5753,1 2 3845,-191 4 7795,68 0-4113,-408-20-1774,268 6 0,315 11 0,-70-13 0,33 2 0,-517-21 0,576 33 0,0 0 0,0 1 0,0 1 0,0 2 0,1-1 0,-1 2 0,1 1 0,-36 15 0,35-11 0,0 0 0,0 1 0,1 2 0,0-1 0,2 2 0,-1 1 0,2 0 0,-27 31 0,-24 35 0,-96 90 0,122-130 0,2 2 0,2 1 0,-35 54 0,15-10 0,-51 81 0,12-11 0,42-74 0,-76 163 0,5 21 0,80-176 0,-37 107 0,18-7 0,56-157 0,1 0 0,1 0 0,-1 59 0,10 412 0,-3-498 0,1 0 0,-1 0 0,2 0 0,-1 0 0,1-1 0,0 1 0,1 0 0,5 12 0,1-4 0,0-1 0,21 26 0,-8-12 0,-2 1 0,-2 1 0,-1 1 0,17 42 0,-23-48 0,2-1 0,16 27 0,-21-42 0,0 1 0,0-1 0,0 0 0,2-1 0,-1 0 0,18 13 0,-16-15 0,1 2 0,-1-1 0,0 2 0,-1-1 0,0 1 0,0 1 0,9 13 0,-9-11 0,0 0 0,1-1 0,1 0 0,0-1 0,1 0 0,0-1 0,0-1 0,28 15 0,-3 0 0,-28-16 0,1 0 0,-2 1 0,1 0 0,-1 1 0,8 11 0,-9-11 0,-1-1 0,1 0 0,1-1 0,0 0 0,0 0 0,13 8 0,12 1 0,1-1 0,44 13 0,-7-3 0,-30-11 0,63 13 0,-67-20 0,0 2 0,44 19 0,-21-1 0,-32-13 0,2-2 0,0 0 0,0-2 0,54 11 0,-39-17 0,50-1 0,-38-3 0,-47 0 0,0 1 0,1 0 0,-1 1 0,0 0 0,13 5 0,11 4 0,34 6 0,91 13 0,72-4 0,122 21 0,-275-32 0,0-3 0,2-3 0,90-2 0,185-8 0,124-2 0,-76-24 0,-160-5 0,-81 1 0,-47 6 0,267-64 0,-332 71 0,63-31 0,25-9 0,-115 49 0,345-103 0,-86 57 0,-197 45 0,-60 8 0,0-2 0,0-1 0,39-10 0,-42 6 0,17-5 0,1 0 0,76-11 0,34 2 0,-125 16 0,0-1 0,0-2 0,41-19 0,-40 17 0,1 0 0,1 2 0,0 1 0,0 1 0,50-4 0,-61 8 0,11-1 0,-1-2 0,0-1 0,-1-1 0,1-1 0,-2-2 0,47-24 0,-18 4 0,60-36 0,-91 54 0,0 1 0,1 1 0,0 2 0,36-10 0,-13 4 0,25-8 0,314-118 0,-338 119 0,-1-2 0,-1-3 0,-2-1 0,-1-2 0,72-65 0,-91 74 0,0 2 0,1 1 0,1 0 0,52-23 0,15-10 0,-84 44 0,1-1 0,-2 0 0,1-1 0,-1 0 0,-1-1 0,0 1 0,10-17 0,-8 12 0,0 1 0,1 0 0,16-14 0,-21 22 0,0-1 0,0 0 0,0-1 0,-1 1 0,0-1 0,0 0 0,0 0 0,-1-1 0,5-12 0,-5 9 0,-1 0 0,-1 0 0,0-1 0,0 1 0,-1-1 0,0-17 0,-3-30 0,1 24 0,1 0 0,2 0 0,6-38 0,1 15 0,3-95 0,-13-61 0,-1 83 0,2-1028 0,1 1153 0,-2 1 0,1 0 0,0 0 0,-1 0 0,0 0 0,0 0 0,0 0 0,-1 0 0,-3-6 0,4 8 0,-1 1 0,1 0 0,-1 0 0,0 0 0,0 0 0,0 0 0,0 0 0,0 0 0,0 1 0,0-1 0,-1 1 0,1-1 0,-1 1 0,1 0 0,-1 0 0,1 0 0,-1 0 0,0 1 0,-3-1 0,-111-13 0,61 7 0,-95 0 0,90 6 0,-68-10 0,-98-25 0,192 30-455,0 3 0,-43 0 0,53 3-6371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9T08:41:55.597"/>
    </inkml:context>
    <inkml:brush xml:id="br0">
      <inkml:brushProperty name="width" value="0.035" units="cm"/>
      <inkml:brushProperty name="height" value="0.035" units="cm"/>
      <inkml:brushProperty name="color" value="#E71224"/>
    </inkml:brush>
  </inkml:definitions>
  <inkml:trace contextRef="#ctx0" brushRef="#br0">2331 1062 24520,'1306'-695'0,"-4943"328"0,4445 1276 0,715-756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9T08:43:55.452"/>
    </inkml:context>
    <inkml:brush xml:id="br0">
      <inkml:brushProperty name="width" value="0.035" units="cm"/>
      <inkml:brushProperty name="height" value="0.035" units="cm"/>
      <inkml:brushProperty name="color" value="#E71224"/>
    </inkml:brush>
  </inkml:definitions>
  <inkml:trace contextRef="#ctx0" brushRef="#br0">3287 270 24575,'-103'2'0,"-115"-5"0,186-1 0,0-1 0,-33-10 0,-23-5 0,74 17 0,-226-45 0,-17-11 0,126 32 0,2 2 0,-81-11 0,111 23 0,12 4 0,-1 4 0,-88 7 0,46 0 0,76-2 0,-109 2 0,130 1 0,1 0 0,0 3 0,-32 9 0,35-7 0,-1-1 0,1-1 0,-1-1 0,-36 0 0,53-4 0,0 0 0,0 1 0,0 0 0,0 1 0,0 0 0,1 1 0,-1 0 0,1 1 0,0 1 0,-19 12 0,-75 36 0,82-42 0,-50 17 0,39-16 0,33-13 0,1 0 0,-1 1 0,1-1 0,-1 1 0,1 0 0,0-1 0,-1 1 0,1 0 0,0 0 0,0 0 0,-1 0 0,1 0 0,0 0 0,0 0 0,0 0 0,0 1 0,0-1 0,0 0 0,1 0 0,-1 1 0,0-1 0,1 1 0,-1-1 0,1 1 0,-1-1 0,1 1 0,0-1 0,0 1 0,-1-1 0,1 1 0,0-1 0,0 1 0,1-1 0,-1 1 0,0-1 0,0 1 0,1-1 0,-1 1 0,1 1 0,0 0 0,0 0 0,-1 0 0,1 0 0,-1 0 0,0 0 0,0 0 0,0 0 0,-1 0 0,1 0 0,-2 3 0,2-4 0,-1 0 0,0-1 0,0 1 0,0-1 0,0 0 0,0 1 0,-1-1 0,1 0 0,0 0 0,-1 1 0,1-1 0,0 0 0,-1 0 0,1-1 0,-1 1 0,0 0 0,1 0 0,-1-1 0,0 1 0,1-1 0,-1 1 0,-2-1 0,-44 3 0,29-2 0,13-1 0,1 1 0,0-1 0,0 1 0,-1 0 0,1 1 0,0-1 0,0 1 0,0 0 0,0 1 0,1-1 0,-7 5 0,9-5 0,-1 1 0,0-1 0,1 1 0,-1 0 0,1 0 0,0 0 0,0 0 0,0 1 0,1-1 0,-1 1 0,1-1 0,0 1 0,0-1 0,0 1 0,0 0 0,0 5 0,-2 12 0,2 0 0,0 0 0,1-1 0,1 1 0,1 0 0,7 33 0,-4-43 0,0-1 0,0 1 0,1-1 0,0-1 0,0 1 0,1-1 0,1 0 0,-1-1 0,11 10 0,-7-8 0,0 1 0,-1 1 0,-1 0 0,13 20 0,-10-9 0,1-1 0,30 38 0,-26-37 0,-1 1 0,-1 1 0,18 43 0,-20-41 0,1 0 0,1-1 0,21 29 0,-28-46 0,0-1 0,1 1 0,0-2 0,0 1 0,1-1 0,0 0 0,1-1 0,-1 0 0,1-1 0,0 0 0,0-1 0,14 4 0,15 1 0,1-1 0,47 3 0,-82-10 0,16 3 0,-1 1 0,0 0 0,0 2 0,29 14 0,5 0 0,-14-7 0,0-2 0,1-2 0,0-2 0,1-2 0,0-1 0,72-3 0,132-2 0,66-4 0,-280 2 0,0-3 0,55-13 0,62-29 0,-91 27 0,1 2 0,64-9 0,66-18 0,-184 43 0,57-16 0,95-41 0,-99 32 0,133-63 0,-139 61 0,77-54 0,-111 69 0,-6 5 0,-1 0 0,0 0 0,-1-2 0,12-11 0,-20 18 0,0 0 0,0 0 0,-1 0 0,0 0 0,1 0 0,-1-1 0,-1 1 0,1-1 0,-1 1 0,0-1 0,0 0 0,0 0 0,0 1 0,-1-1 0,0 0 0,0 0 0,-1-5 0,-1 0 0,0 1 0,-1 0 0,0 1 0,-1-1 0,0 0 0,0 1 0,-1 0 0,-10-14 0,7 10 0,0 0 0,-9-22 0,12 20 11,0-1-1,2 0 0,-1 1 0,2-1 0,-1-19 1,3-77-405,1 66-639,0 20-5793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253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FEFD3-D5CC-D1E7-5036-55A5B345D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26D56-EF9A-9CCF-9B0B-188E773AF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FA1D0-CD7F-EF6D-C3E9-357C0AEE00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330C3-A9CD-0629-0280-682FFF77FDA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238068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811" y="7680960"/>
            <a:ext cx="14626590" cy="5486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90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574182"/>
            <a:ext cx="12070080" cy="1371600"/>
          </a:xfrm>
        </p:spPr>
        <p:txBody>
          <a:bodyPr lIns="91440" rIns="91440">
            <a:normAutofit/>
          </a:bodyPr>
          <a:lstStyle>
            <a:lvl1pPr marL="0" indent="0" algn="l">
              <a:buNone/>
              <a:defRPr sz="2880" cap="all" spc="240" baseline="0">
                <a:solidFill>
                  <a:schemeClr val="tx1"/>
                </a:solidFill>
                <a:latin typeface="+mn-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449190" y="5369689"/>
            <a:ext cx="11850624"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071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customXml" Target="../ink/ink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30BF30-E3A8-1CB9-49DA-A6249422E3F2}"/>
              </a:ext>
            </a:extLst>
          </p:cNvPr>
          <p:cNvSpPr>
            <a:spLocks noGrp="1"/>
          </p:cNvSpPr>
          <p:nvPr>
            <p:ph type="ctrTitle"/>
          </p:nvPr>
        </p:nvSpPr>
        <p:spPr/>
        <p:txBody>
          <a:bodyPr/>
          <a:lstStyle/>
          <a:p>
            <a:endParaRPr lang="en-US" dirty="0"/>
          </a:p>
        </p:txBody>
      </p:sp>
      <p:pic>
        <p:nvPicPr>
          <p:cNvPr id="10" name="Picture 9">
            <a:extLst>
              <a:ext uri="{FF2B5EF4-FFF2-40B4-BE49-F238E27FC236}">
                <a16:creationId xmlns:a16="http://schemas.microsoft.com/office/drawing/2014/main" id="{B368B40C-3B06-D225-16E1-7A5F348EB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44" y="-31735"/>
            <a:ext cx="13440083" cy="8261335"/>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2000" advTm="8128"/>
    </mc:Choice>
    <mc:Fallback>
      <p:transition spd="slow" advTm="81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86007" y="1997988"/>
            <a:ext cx="6773585" cy="4233505"/>
          </a:xfrm>
          <a:prstGeom prst="rect">
            <a:avLst/>
          </a:prstGeom>
        </p:spPr>
      </p:pic>
      <p:sp>
        <p:nvSpPr>
          <p:cNvPr id="4" name="Text 0"/>
          <p:cNvSpPr/>
          <p:nvPr/>
        </p:nvSpPr>
        <p:spPr>
          <a:xfrm>
            <a:off x="758309" y="2546152"/>
            <a:ext cx="57985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Generated Report Snippet</a:t>
            </a:r>
            <a:endParaRPr lang="en-US" sz="4450" dirty="0"/>
          </a:p>
        </p:txBody>
      </p:sp>
      <p:sp>
        <p:nvSpPr>
          <p:cNvPr id="5" name="Text 1"/>
          <p:cNvSpPr/>
          <p:nvPr/>
        </p:nvSpPr>
        <p:spPr>
          <a:xfrm>
            <a:off x="758309" y="4296489"/>
            <a:ext cx="57985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screenshot displays a portion of the automatically generated HTML report file in the Data. To open the file right click and click on option Reveal in file explorer to view the file</a:t>
            </a:r>
            <a:endParaRPr lang="en-US" sz="1700" dirty="0"/>
          </a:p>
        </p:txBody>
      </p:sp>
      <p:sp>
        <p:nvSpPr>
          <p:cNvPr id="6" name="Oval 5">
            <a:extLst>
              <a:ext uri="{FF2B5EF4-FFF2-40B4-BE49-F238E27FC236}">
                <a16:creationId xmlns:a16="http://schemas.microsoft.com/office/drawing/2014/main" id="{646AD06D-3912-7BA3-69D4-24789AA6CB69}"/>
              </a:ext>
            </a:extLst>
          </p:cNvPr>
          <p:cNvSpPr/>
          <p:nvPr/>
        </p:nvSpPr>
        <p:spPr>
          <a:xfrm>
            <a:off x="7315200" y="2546152"/>
            <a:ext cx="1222625" cy="41280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EC1AB0A-CE1D-702C-848C-A2673C6B9373}"/>
                  </a:ext>
                </a:extLst>
              </p14:cNvPr>
              <p14:cNvContentPartPr/>
              <p14:nvPr/>
            </p14:nvContentPartPr>
            <p14:xfrm>
              <a:off x="7310245" y="2568984"/>
              <a:ext cx="1309680" cy="382680"/>
            </p14:xfrm>
          </p:contentPart>
        </mc:Choice>
        <mc:Fallback xmlns="">
          <p:pic>
            <p:nvPicPr>
              <p:cNvPr id="9" name="Ink 8">
                <a:extLst>
                  <a:ext uri="{FF2B5EF4-FFF2-40B4-BE49-F238E27FC236}">
                    <a16:creationId xmlns:a16="http://schemas.microsoft.com/office/drawing/2014/main" id="{0EC1AB0A-CE1D-702C-848C-A2673C6B9373}"/>
                  </a:ext>
                </a:extLst>
              </p:cNvPr>
              <p:cNvPicPr/>
              <p:nvPr/>
            </p:nvPicPr>
            <p:blipFill>
              <a:blip r:embed="rId6"/>
              <a:stretch>
                <a:fillRect/>
              </a:stretch>
            </p:blipFill>
            <p:spPr>
              <a:xfrm>
                <a:off x="7304125" y="2562864"/>
                <a:ext cx="1321920" cy="394920"/>
              </a:xfrm>
              <a:prstGeom prst="rect">
                <a:avLst/>
              </a:prstGeom>
            </p:spPr>
          </p:pic>
        </mc:Fallback>
      </mc:AlternateContent>
      <p:sp>
        <p:nvSpPr>
          <p:cNvPr id="11" name="Arrow: Down 10">
            <a:extLst>
              <a:ext uri="{FF2B5EF4-FFF2-40B4-BE49-F238E27FC236}">
                <a16:creationId xmlns:a16="http://schemas.microsoft.com/office/drawing/2014/main" id="{C7B7E1DC-76DD-142F-EC96-93F150A37B2F}"/>
              </a:ext>
            </a:extLst>
          </p:cNvPr>
          <p:cNvSpPr/>
          <p:nvPr/>
        </p:nvSpPr>
        <p:spPr>
          <a:xfrm rot="4941603">
            <a:off x="10295250" y="2764674"/>
            <a:ext cx="237771" cy="70311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9306"/>
    </mc:Choice>
    <mc:Fallback>
      <p:transition spd="slow" advTm="930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385888"/>
            <a:ext cx="10304621"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Final report file (HTML or PDF)</a:t>
            </a:r>
            <a:endParaRPr lang="en-US" sz="4450" dirty="0"/>
          </a:p>
        </p:txBody>
      </p:sp>
      <p:pic>
        <p:nvPicPr>
          <p:cNvPr id="3" name="Image 0" descr="preencoded.png"/>
          <p:cNvPicPr>
            <a:picLocks noChangeAspect="1"/>
          </p:cNvPicPr>
          <p:nvPr/>
        </p:nvPicPr>
        <p:blipFill>
          <a:blip r:embed="rId3"/>
          <a:stretch>
            <a:fillRect/>
          </a:stretch>
        </p:blipFill>
        <p:spPr>
          <a:xfrm>
            <a:off x="758309" y="2667238"/>
            <a:ext cx="6292572" cy="3932753"/>
          </a:xfrm>
          <a:prstGeom prst="rect">
            <a:avLst/>
          </a:prstGeom>
        </p:spPr>
      </p:pic>
      <p:sp>
        <p:nvSpPr>
          <p:cNvPr id="4" name="Text 1"/>
          <p:cNvSpPr/>
          <p:nvPr/>
        </p:nvSpPr>
        <p:spPr>
          <a:xfrm>
            <a:off x="7587139" y="2618423"/>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shows the final report file, available in HTML or PDF format.</a:t>
            </a:r>
            <a:endParaRPr lang="en-US" sz="170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B7E90DF-E18B-3711-C7FA-40B5EAFF2DA0}"/>
                  </a:ext>
                </a:extLst>
              </p14:cNvPr>
              <p14:cNvContentPartPr/>
              <p14:nvPr/>
            </p14:nvContentPartPr>
            <p14:xfrm>
              <a:off x="1613076" y="4081546"/>
              <a:ext cx="1196640" cy="502560"/>
            </p14:xfrm>
          </p:contentPart>
        </mc:Choice>
        <mc:Fallback xmlns="">
          <p:pic>
            <p:nvPicPr>
              <p:cNvPr id="5" name="Ink 4">
                <a:extLst>
                  <a:ext uri="{FF2B5EF4-FFF2-40B4-BE49-F238E27FC236}">
                    <a16:creationId xmlns:a16="http://schemas.microsoft.com/office/drawing/2014/main" id="{EB7E90DF-E18B-3711-C7FA-40B5EAFF2DA0}"/>
                  </a:ext>
                </a:extLst>
              </p:cNvPr>
              <p:cNvPicPr/>
              <p:nvPr/>
            </p:nvPicPr>
            <p:blipFill>
              <a:blip r:embed="rId5"/>
              <a:stretch>
                <a:fillRect/>
              </a:stretch>
            </p:blipFill>
            <p:spPr>
              <a:xfrm>
                <a:off x="1606956" y="4075426"/>
                <a:ext cx="1208880" cy="5148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Tm="1447"/>
    </mc:Choice>
    <mc:Fallback>
      <p:transition spd="slow" advTm="144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51983-3A18-C7B1-3951-7A1FF1A2586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801B5BD-3D51-97AB-9D92-73C0BF3504C1}"/>
              </a:ext>
            </a:extLst>
          </p:cNvPr>
          <p:cNvSpPr/>
          <p:nvPr/>
        </p:nvSpPr>
        <p:spPr>
          <a:xfrm>
            <a:off x="758309" y="1385888"/>
            <a:ext cx="10304621"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Final report file (HTML or PDF)</a:t>
            </a:r>
            <a:endParaRPr lang="en-US" sz="4450" dirty="0"/>
          </a:p>
        </p:txBody>
      </p:sp>
      <p:sp>
        <p:nvSpPr>
          <p:cNvPr id="4" name="Text 1">
            <a:extLst>
              <a:ext uri="{FF2B5EF4-FFF2-40B4-BE49-F238E27FC236}">
                <a16:creationId xmlns:a16="http://schemas.microsoft.com/office/drawing/2014/main" id="{B4C9F9B8-BE44-35AB-3784-79DFB30C92A7}"/>
              </a:ext>
            </a:extLst>
          </p:cNvPr>
          <p:cNvSpPr/>
          <p:nvPr/>
        </p:nvSpPr>
        <p:spPr>
          <a:xfrm>
            <a:off x="1781762" y="3060826"/>
            <a:ext cx="629257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Copy the link and paste on your URL to  open the published report in GitHub</a:t>
            </a:r>
          </a:p>
        </p:txBody>
      </p:sp>
      <p:sp>
        <p:nvSpPr>
          <p:cNvPr id="6" name="Text 1">
            <a:extLst>
              <a:ext uri="{FF2B5EF4-FFF2-40B4-BE49-F238E27FC236}">
                <a16:creationId xmlns:a16="http://schemas.microsoft.com/office/drawing/2014/main" id="{DD888A7D-D9F0-FA1F-A4F0-AB9AC333AA38}"/>
              </a:ext>
            </a:extLst>
          </p:cNvPr>
          <p:cNvSpPr/>
          <p:nvPr/>
        </p:nvSpPr>
        <p:spPr>
          <a:xfrm>
            <a:off x="1902263" y="3927363"/>
            <a:ext cx="6292572" cy="693420"/>
          </a:xfrm>
          <a:prstGeom prst="rect">
            <a:avLst/>
          </a:prstGeom>
          <a:noFill/>
          <a:ln/>
        </p:spPr>
        <p:txBody>
          <a:bodyPr wrap="square" lIns="0" tIns="0" rIns="0" bIns="0" rtlCol="0" anchor="t"/>
          <a:lstStyle/>
          <a:p>
            <a:pPr>
              <a:lnSpc>
                <a:spcPts val="2700"/>
              </a:lnSpc>
            </a:pPr>
            <a:r>
              <a:rPr lang="en-US" sz="1700" dirty="0">
                <a:solidFill>
                  <a:srgbClr val="FFE5E5"/>
                </a:solidFill>
                <a:latin typeface="DM Sans" pitchFamily="34" charset="0"/>
                <a:ea typeface="DM Sans" pitchFamily="34" charset="-122"/>
                <a:cs typeface="DM Sans" pitchFamily="34" charset="-120"/>
              </a:rPr>
              <a:t>https://christianwalk.github.io/Final_project/index.html.</a:t>
            </a:r>
            <a:endParaRPr lang="en-US" sz="1700" dirty="0"/>
          </a:p>
        </p:txBody>
      </p:sp>
      <p:sp>
        <p:nvSpPr>
          <p:cNvPr id="7" name="Text 1">
            <a:extLst>
              <a:ext uri="{FF2B5EF4-FFF2-40B4-BE49-F238E27FC236}">
                <a16:creationId xmlns:a16="http://schemas.microsoft.com/office/drawing/2014/main" id="{7E67B49B-31B9-9E00-2135-955A5624FA06}"/>
              </a:ext>
            </a:extLst>
          </p:cNvPr>
          <p:cNvSpPr/>
          <p:nvPr/>
        </p:nvSpPr>
        <p:spPr>
          <a:xfrm>
            <a:off x="758309" y="2618423"/>
            <a:ext cx="6292572" cy="693420"/>
          </a:xfrm>
          <a:prstGeom prst="rect">
            <a:avLst/>
          </a:prstGeom>
          <a:noFill/>
          <a:ln/>
        </p:spPr>
        <p:txBody>
          <a:bodyPr wrap="square" lIns="0" tIns="0" rIns="0" bIns="0" rtlCol="0" anchor="t"/>
          <a:lstStyle/>
          <a:p>
            <a:pPr marL="0" indent="0" algn="l">
              <a:lnSpc>
                <a:spcPts val="2700"/>
              </a:lnSpc>
              <a:buNone/>
            </a:pPr>
            <a:endParaRPr lang="en-US" sz="1700" dirty="0"/>
          </a:p>
        </p:txBody>
      </p:sp>
      <p:pic>
        <p:nvPicPr>
          <p:cNvPr id="9" name="Graphic 8" descr="Cloud Computing with solid fill">
            <a:extLst>
              <a:ext uri="{FF2B5EF4-FFF2-40B4-BE49-F238E27FC236}">
                <a16:creationId xmlns:a16="http://schemas.microsoft.com/office/drawing/2014/main" id="{6FF03D68-31A1-C983-A973-974A85722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09" y="2618423"/>
            <a:ext cx="914400" cy="914400"/>
          </a:xfrm>
          <a:prstGeom prst="rect">
            <a:avLst/>
          </a:prstGeom>
        </p:spPr>
      </p:pic>
      <p:pic>
        <p:nvPicPr>
          <p:cNvPr id="11" name="Graphic 10" descr="Magnifying glass with solid fill">
            <a:extLst>
              <a:ext uri="{FF2B5EF4-FFF2-40B4-BE49-F238E27FC236}">
                <a16:creationId xmlns:a16="http://schemas.microsoft.com/office/drawing/2014/main" id="{61544701-9C1C-10B3-0C54-74E509E310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92" y="3831670"/>
            <a:ext cx="914400" cy="914400"/>
          </a:xfrm>
          <a:prstGeom prst="rect">
            <a:avLst/>
          </a:prstGeom>
        </p:spPr>
      </p:pic>
    </p:spTree>
    <p:extLst>
      <p:ext uri="{BB962C8B-B14F-4D97-AF65-F5344CB8AC3E}">
        <p14:creationId xmlns:p14="http://schemas.microsoft.com/office/powerpoint/2010/main" val="497976694"/>
      </p:ext>
    </p:extLst>
  </p:cSld>
  <p:clrMapOvr>
    <a:masterClrMapping/>
  </p:clrMapOvr>
  <mc:AlternateContent xmlns:mc="http://schemas.openxmlformats.org/markup-compatibility/2006">
    <mc:Choice xmlns:p14="http://schemas.microsoft.com/office/powerpoint/2010/main" Requires="p14">
      <p:transition spd="slow" p14:dur="2000" advTm="3965"/>
    </mc:Choice>
    <mc:Fallback>
      <p:transition spd="slow" advTm="39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811368" y="71919"/>
            <a:ext cx="7705618" cy="8229600"/>
          </a:xfrm>
          <a:prstGeom prst="rect">
            <a:avLst/>
          </a:prstGeom>
        </p:spPr>
      </p:pic>
      <p:sp>
        <p:nvSpPr>
          <p:cNvPr id="3" name="Text 0"/>
          <p:cNvSpPr/>
          <p:nvPr/>
        </p:nvSpPr>
        <p:spPr>
          <a:xfrm>
            <a:off x="758309" y="2546152"/>
            <a:ext cx="57985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SVG Visual Abstract</a:t>
            </a:r>
            <a:endParaRPr lang="en-US" sz="4450" dirty="0"/>
          </a:p>
        </p:txBody>
      </p:sp>
      <p:sp>
        <p:nvSpPr>
          <p:cNvPr id="4" name="Text 1"/>
          <p:cNvSpPr/>
          <p:nvPr/>
        </p:nvSpPr>
        <p:spPr>
          <a:xfrm>
            <a:off x="758309" y="4296489"/>
            <a:ext cx="5798582" cy="1386840"/>
          </a:xfrm>
          <a:prstGeom prst="rect">
            <a:avLst/>
          </a:prstGeom>
          <a:noFill/>
          <a:ln/>
        </p:spPr>
        <p:txBody>
          <a:bodyPr wrap="square" lIns="0" tIns="0" rIns="0" bIns="0" rtlCol="0" anchor="t"/>
          <a:lstStyle/>
          <a:p>
            <a:pPr marL="342900" indent="-342900" algn="l">
              <a:lnSpc>
                <a:spcPts val="2700"/>
              </a:lnSpc>
              <a:buFont typeface="+mj-lt"/>
              <a:buAutoNum type="arabicPeriod"/>
            </a:pPr>
            <a:r>
              <a:rPr lang="en-US" sz="1700" b="1" dirty="0">
                <a:solidFill>
                  <a:srgbClr val="FFE5E5"/>
                </a:solidFill>
                <a:latin typeface="DM Sans" pitchFamily="34" charset="0"/>
                <a:ea typeface="DM Sans" pitchFamily="34" charset="-122"/>
                <a:cs typeface="DM Sans" pitchFamily="34" charset="-120"/>
              </a:rPr>
              <a:t>SVG</a:t>
            </a:r>
            <a:r>
              <a:rPr lang="en-US" sz="1700" dirty="0">
                <a:solidFill>
                  <a:srgbClr val="FFE5E5"/>
                </a:solidFill>
                <a:latin typeface="DM Sans" pitchFamily="34" charset="0"/>
                <a:ea typeface="DM Sans" pitchFamily="34" charset="-122"/>
                <a:cs typeface="DM Sans" pitchFamily="34" charset="-120"/>
              </a:rPr>
              <a:t> stands for </a:t>
            </a:r>
            <a:r>
              <a:rPr lang="en-US" sz="1700" b="1" dirty="0">
                <a:solidFill>
                  <a:srgbClr val="FFE5E5"/>
                </a:solidFill>
                <a:latin typeface="DM Sans" pitchFamily="34" charset="0"/>
                <a:ea typeface="DM Sans" pitchFamily="34" charset="-122"/>
                <a:cs typeface="DM Sans" pitchFamily="34" charset="-120"/>
              </a:rPr>
              <a:t>Scalable Vector Graphics</a:t>
            </a:r>
            <a:r>
              <a:rPr lang="en-US" sz="1700" dirty="0">
                <a:solidFill>
                  <a:srgbClr val="FFE5E5"/>
                </a:solidFill>
                <a:latin typeface="DM Sans" pitchFamily="34" charset="0"/>
                <a:ea typeface="DM Sans" pitchFamily="34" charset="-122"/>
                <a:cs typeface="DM Sans" pitchFamily="34" charset="-120"/>
              </a:rPr>
              <a:t>. It is an XML-based image format used to describe </a:t>
            </a:r>
            <a:r>
              <a:rPr lang="en-US" sz="1700" b="1" dirty="0">
                <a:solidFill>
                  <a:srgbClr val="FFE5E5"/>
                </a:solidFill>
                <a:latin typeface="DM Sans" pitchFamily="34" charset="0"/>
                <a:ea typeface="DM Sans" pitchFamily="34" charset="-122"/>
                <a:cs typeface="DM Sans" pitchFamily="34" charset="-120"/>
              </a:rPr>
              <a:t>two-dimensional graphics</a:t>
            </a:r>
            <a:r>
              <a:rPr lang="en-US" sz="1700" dirty="0">
                <a:solidFill>
                  <a:srgbClr val="FFE5E5"/>
                </a:solidFill>
                <a:latin typeface="DM Sans" pitchFamily="34" charset="0"/>
                <a:ea typeface="DM Sans" pitchFamily="34" charset="-122"/>
                <a:cs typeface="DM Sans" pitchFamily="34" charset="-120"/>
              </a:rPr>
              <a:t>. When visualizing your abstract—especially in research or data summaries.</a:t>
            </a:r>
          </a:p>
          <a:p>
            <a:pPr marL="342900" indent="-342900" algn="l">
              <a:lnSpc>
                <a:spcPts val="2700"/>
              </a:lnSpc>
              <a:buFont typeface="+mj-lt"/>
              <a:buAutoNum type="arabicPeriod"/>
            </a:pPr>
            <a:r>
              <a:rPr lang="en-US" sz="1700" dirty="0">
                <a:solidFill>
                  <a:srgbClr val="FFE5E5"/>
                </a:solidFill>
                <a:latin typeface="DM Sans" pitchFamily="34" charset="0"/>
              </a:rPr>
              <a:t>This can be done in Claude A.I or Chat </a:t>
            </a:r>
            <a:r>
              <a:rPr lang="en-US" sz="1700" dirty="0" err="1">
                <a:solidFill>
                  <a:srgbClr val="FFE5E5"/>
                </a:solidFill>
                <a:latin typeface="DM Sans" pitchFamily="34" charset="0"/>
              </a:rPr>
              <a:t>gbt</a:t>
            </a:r>
            <a:r>
              <a:rPr lang="en-US" sz="1700" dirty="0">
                <a:solidFill>
                  <a:srgbClr val="FFE5E5"/>
                </a:solidFill>
                <a:latin typeface="DM Sans" pitchFamily="34" charset="0"/>
              </a:rPr>
              <a:t>.</a:t>
            </a:r>
            <a:endParaRPr lang="en-US" sz="1700" dirty="0"/>
          </a:p>
        </p:txBody>
      </p:sp>
      <p:sp>
        <p:nvSpPr>
          <p:cNvPr id="5" name="Arrow: Down 4">
            <a:extLst>
              <a:ext uri="{FF2B5EF4-FFF2-40B4-BE49-F238E27FC236}">
                <a16:creationId xmlns:a16="http://schemas.microsoft.com/office/drawing/2014/main" id="{E1C7FA9C-5092-4E6C-E741-FC763F8CC918}"/>
              </a:ext>
            </a:extLst>
          </p:cNvPr>
          <p:cNvSpPr/>
          <p:nvPr/>
        </p:nvSpPr>
        <p:spPr>
          <a:xfrm rot="21399256">
            <a:off x="8672522" y="1146597"/>
            <a:ext cx="552784" cy="53770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DC5BB4-FA84-1977-0C7E-F09E4B63A5CF}"/>
              </a:ext>
            </a:extLst>
          </p:cNvPr>
          <p:cNvSpPr/>
          <p:nvPr/>
        </p:nvSpPr>
        <p:spPr>
          <a:xfrm>
            <a:off x="7198242" y="743685"/>
            <a:ext cx="3232298" cy="5690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Instructions prompt</a:t>
            </a:r>
          </a:p>
        </p:txBody>
      </p:sp>
      <p:sp>
        <p:nvSpPr>
          <p:cNvPr id="7" name="Rectangle 6">
            <a:extLst>
              <a:ext uri="{FF2B5EF4-FFF2-40B4-BE49-F238E27FC236}">
                <a16:creationId xmlns:a16="http://schemas.microsoft.com/office/drawing/2014/main" id="{65064635-FF26-DB39-E5C2-6403E2B0C89C}"/>
              </a:ext>
            </a:extLst>
          </p:cNvPr>
          <p:cNvSpPr/>
          <p:nvPr/>
        </p:nvSpPr>
        <p:spPr>
          <a:xfrm>
            <a:off x="13166179" y="6541410"/>
            <a:ext cx="1350807" cy="56905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Output</a:t>
            </a:r>
          </a:p>
        </p:txBody>
      </p:sp>
      <p:sp>
        <p:nvSpPr>
          <p:cNvPr id="8" name="Arrow: Down 7">
            <a:extLst>
              <a:ext uri="{FF2B5EF4-FFF2-40B4-BE49-F238E27FC236}">
                <a16:creationId xmlns:a16="http://schemas.microsoft.com/office/drawing/2014/main" id="{AF3101D9-963C-A11F-37AA-A3ED4D2665B5}"/>
              </a:ext>
            </a:extLst>
          </p:cNvPr>
          <p:cNvSpPr/>
          <p:nvPr/>
        </p:nvSpPr>
        <p:spPr>
          <a:xfrm rot="12322075">
            <a:off x="13696937" y="5601583"/>
            <a:ext cx="754525" cy="97881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2306"/>
    </mc:Choice>
    <mc:Fallback>
      <p:transition spd="slow" advTm="2230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B06E6F-6E6E-46C5-5A65-2CC2B8FD08C5}"/>
              </a:ext>
            </a:extLst>
          </p:cNvPr>
          <p:cNvSpPr/>
          <p:nvPr/>
        </p:nvSpPr>
        <p:spPr>
          <a:xfrm>
            <a:off x="-228294" y="1"/>
            <a:ext cx="14858694" cy="8229600"/>
          </a:xfrm>
          <a:custGeom>
            <a:avLst/>
            <a:gdLst>
              <a:gd name="connsiteX0" fmla="*/ 0 w 8572500"/>
              <a:gd name="connsiteY0" fmla="*/ 0 h 6667500"/>
              <a:gd name="connsiteX1" fmla="*/ 8572500 w 8572500"/>
              <a:gd name="connsiteY1" fmla="*/ 0 h 6667500"/>
              <a:gd name="connsiteX2" fmla="*/ 8572500 w 8572500"/>
              <a:gd name="connsiteY2" fmla="*/ 6667500 h 6667500"/>
              <a:gd name="connsiteX3" fmla="*/ 0 w 8572500"/>
              <a:gd name="connsiteY3" fmla="*/ 6667500 h 6667500"/>
            </a:gdLst>
            <a:ahLst/>
            <a:cxnLst>
              <a:cxn ang="0">
                <a:pos x="connsiteX0" y="connsiteY0"/>
              </a:cxn>
              <a:cxn ang="0">
                <a:pos x="connsiteX1" y="connsiteY1"/>
              </a:cxn>
              <a:cxn ang="0">
                <a:pos x="connsiteX2" y="connsiteY2"/>
              </a:cxn>
              <a:cxn ang="0">
                <a:pos x="connsiteX3" y="connsiteY3"/>
              </a:cxn>
            </a:cxnLst>
            <a:rect l="l" t="t" r="r" b="b"/>
            <a:pathLst>
              <a:path w="8572500" h="6667500">
                <a:moveTo>
                  <a:pt x="0" y="0"/>
                </a:moveTo>
                <a:lnTo>
                  <a:pt x="8572500" y="0"/>
                </a:lnTo>
                <a:lnTo>
                  <a:pt x="8572500" y="6667500"/>
                </a:lnTo>
                <a:lnTo>
                  <a:pt x="0" y="6667500"/>
                </a:lnTo>
                <a:close/>
              </a:path>
            </a:pathLst>
          </a:custGeom>
          <a:solidFill>
            <a:srgbClr val="F8F9FA"/>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A0AD418-575D-7C2E-C7A9-50AF69232056}"/>
              </a:ext>
            </a:extLst>
          </p:cNvPr>
          <p:cNvSpPr/>
          <p:nvPr/>
        </p:nvSpPr>
        <p:spPr>
          <a:xfrm>
            <a:off x="3028950" y="781050"/>
            <a:ext cx="8572500" cy="857250"/>
          </a:xfrm>
          <a:custGeom>
            <a:avLst/>
            <a:gdLst>
              <a:gd name="connsiteX0" fmla="*/ 0 w 8572500"/>
              <a:gd name="connsiteY0" fmla="*/ 0 h 857250"/>
              <a:gd name="connsiteX1" fmla="*/ 8572500 w 8572500"/>
              <a:gd name="connsiteY1" fmla="*/ 0 h 857250"/>
              <a:gd name="connsiteX2" fmla="*/ 8572500 w 8572500"/>
              <a:gd name="connsiteY2" fmla="*/ 857250 h 857250"/>
              <a:gd name="connsiteX3" fmla="*/ 0 w 8572500"/>
              <a:gd name="connsiteY3" fmla="*/ 857250 h 857250"/>
            </a:gdLst>
            <a:ahLst/>
            <a:cxnLst>
              <a:cxn ang="0">
                <a:pos x="connsiteX0" y="connsiteY0"/>
              </a:cxn>
              <a:cxn ang="0">
                <a:pos x="connsiteX1" y="connsiteY1"/>
              </a:cxn>
              <a:cxn ang="0">
                <a:pos x="connsiteX2" y="connsiteY2"/>
              </a:cxn>
              <a:cxn ang="0">
                <a:pos x="connsiteX3" y="connsiteY3"/>
              </a:cxn>
            </a:cxnLst>
            <a:rect l="l" t="t" r="r" b="b"/>
            <a:pathLst>
              <a:path w="8572500" h="857250">
                <a:moveTo>
                  <a:pt x="0" y="0"/>
                </a:moveTo>
                <a:lnTo>
                  <a:pt x="8572500" y="0"/>
                </a:lnTo>
                <a:lnTo>
                  <a:pt x="8572500" y="857250"/>
                </a:lnTo>
                <a:lnTo>
                  <a:pt x="0" y="857250"/>
                </a:lnTo>
                <a:close/>
              </a:path>
            </a:pathLst>
          </a:custGeom>
          <a:solidFill>
            <a:srgbClr val="2C3E50"/>
          </a:solidFill>
          <a:ln w="9525" cap="flat">
            <a:noFill/>
            <a:prstDash val="solid"/>
            <a:miter/>
          </a:ln>
        </p:spPr>
        <p:txBody>
          <a:bodyPr rtlCol="0" anchor="ctr"/>
          <a:lstStyle/>
          <a:p>
            <a:endParaRPr lang="en-US"/>
          </a:p>
        </p:txBody>
      </p:sp>
      <p:sp>
        <p:nvSpPr>
          <p:cNvPr id="7" name="TextBox 6">
            <a:extLst>
              <a:ext uri="{FF2B5EF4-FFF2-40B4-BE49-F238E27FC236}">
                <a16:creationId xmlns:a16="http://schemas.microsoft.com/office/drawing/2014/main" id="{B855D7BA-2B92-B942-B85E-63D9C318D2D1}"/>
              </a:ext>
            </a:extLst>
          </p:cNvPr>
          <p:cNvSpPr txBox="1"/>
          <p:nvPr/>
        </p:nvSpPr>
        <p:spPr>
          <a:xfrm>
            <a:off x="5023080" y="818245"/>
            <a:ext cx="4584239" cy="282981"/>
          </a:xfrm>
          <a:prstGeom prst="rect">
            <a:avLst/>
          </a:prstGeom>
          <a:noFill/>
        </p:spPr>
        <p:txBody>
          <a:bodyPr wrap="none" rtlCol="0">
            <a:spAutoFit/>
          </a:bodyPr>
          <a:lstStyle/>
          <a:p>
            <a:pPr algn="l"/>
            <a:r>
              <a:rPr lang="en-US" sz="1350" b="1" spc="0" baseline="0">
                <a:ln/>
                <a:solidFill>
                  <a:srgbClr val="FFFFFF"/>
                </a:solidFill>
                <a:latin typeface="Arial"/>
                <a:cs typeface="Arial"/>
                <a:sym typeface="Arial"/>
                <a:rtl val="0"/>
              </a:rPr>
              <a:t>Adolescent Reproductive Health Behaviour in Uganda</a:t>
            </a:r>
          </a:p>
        </p:txBody>
      </p:sp>
      <p:sp>
        <p:nvSpPr>
          <p:cNvPr id="8" name="TextBox 7">
            <a:extLst>
              <a:ext uri="{FF2B5EF4-FFF2-40B4-BE49-F238E27FC236}">
                <a16:creationId xmlns:a16="http://schemas.microsoft.com/office/drawing/2014/main" id="{E62C0434-7C3D-CC68-1EB9-C39B8EDA8039}"/>
              </a:ext>
            </a:extLst>
          </p:cNvPr>
          <p:cNvSpPr txBox="1"/>
          <p:nvPr/>
        </p:nvSpPr>
        <p:spPr>
          <a:xfrm>
            <a:off x="5431774" y="1051859"/>
            <a:ext cx="3766851" cy="229775"/>
          </a:xfrm>
          <a:prstGeom prst="rect">
            <a:avLst/>
          </a:prstGeom>
          <a:noFill/>
        </p:spPr>
        <p:txBody>
          <a:bodyPr wrap="none" rtlCol="0">
            <a:spAutoFit/>
          </a:bodyPr>
          <a:lstStyle/>
          <a:p>
            <a:pPr algn="l"/>
            <a:r>
              <a:rPr lang="en-US" sz="975" spc="0" baseline="0" dirty="0">
                <a:ln/>
                <a:solidFill>
                  <a:srgbClr val="BDC3C7"/>
                </a:solidFill>
                <a:latin typeface="Arial"/>
                <a:cs typeface="Arial"/>
                <a:sym typeface="Arial"/>
                <a:rtl val="0"/>
              </a:rPr>
              <a:t>Girls aged 15-19 | 2016 Uganda Demographic and Health Survey</a:t>
            </a:r>
          </a:p>
        </p:txBody>
      </p:sp>
      <p:sp>
        <p:nvSpPr>
          <p:cNvPr id="9" name="TextBox 8">
            <a:extLst>
              <a:ext uri="{FF2B5EF4-FFF2-40B4-BE49-F238E27FC236}">
                <a16:creationId xmlns:a16="http://schemas.microsoft.com/office/drawing/2014/main" id="{9ECC5067-3C8E-397A-2A2F-A1E3C97102E2}"/>
              </a:ext>
            </a:extLst>
          </p:cNvPr>
          <p:cNvSpPr txBox="1"/>
          <p:nvPr/>
        </p:nvSpPr>
        <p:spPr>
          <a:xfrm>
            <a:off x="6440505" y="1259604"/>
            <a:ext cx="1749389" cy="208493"/>
          </a:xfrm>
          <a:prstGeom prst="rect">
            <a:avLst/>
          </a:prstGeom>
          <a:noFill/>
        </p:spPr>
        <p:txBody>
          <a:bodyPr wrap="none" rtlCol="0">
            <a:spAutoFit/>
          </a:bodyPr>
          <a:lstStyle/>
          <a:p>
            <a:pPr algn="l"/>
            <a:r>
              <a:rPr lang="en-US" sz="825" spc="0" baseline="0">
                <a:ln/>
                <a:solidFill>
                  <a:srgbClr val="BDC3C7"/>
                </a:solidFill>
                <a:latin typeface="Arial"/>
                <a:cs typeface="Arial"/>
                <a:sym typeface="Arial"/>
                <a:rtl val="0"/>
              </a:rPr>
              <a:t>AI-powered analysis using Cursor</a:t>
            </a:r>
          </a:p>
        </p:txBody>
      </p:sp>
      <p:grpSp>
        <p:nvGrpSpPr>
          <p:cNvPr id="10" name="Graphic 2">
            <a:extLst>
              <a:ext uri="{FF2B5EF4-FFF2-40B4-BE49-F238E27FC236}">
                <a16:creationId xmlns:a16="http://schemas.microsoft.com/office/drawing/2014/main" id="{B3DA458E-0AD4-8741-4269-25B88A393667}"/>
              </a:ext>
            </a:extLst>
          </p:cNvPr>
          <p:cNvGrpSpPr/>
          <p:nvPr/>
        </p:nvGrpSpPr>
        <p:grpSpPr>
          <a:xfrm>
            <a:off x="3505200" y="1740366"/>
            <a:ext cx="2857500" cy="1183809"/>
            <a:chOff x="3505200" y="1740366"/>
            <a:chExt cx="2857500" cy="1183809"/>
          </a:xfrm>
        </p:grpSpPr>
        <p:sp>
          <p:nvSpPr>
            <p:cNvPr id="11" name="TextBox 10">
              <a:extLst>
                <a:ext uri="{FF2B5EF4-FFF2-40B4-BE49-F238E27FC236}">
                  <a16:creationId xmlns:a16="http://schemas.microsoft.com/office/drawing/2014/main" id="{E360F54F-A9C3-05AA-0E27-8F13D0E8F71F}"/>
                </a:ext>
              </a:extLst>
            </p:cNvPr>
            <p:cNvSpPr txBox="1"/>
            <p:nvPr/>
          </p:nvSpPr>
          <p:spPr>
            <a:xfrm>
              <a:off x="3860169" y="1740366"/>
              <a:ext cx="2270173" cy="276999"/>
            </a:xfrm>
            <a:prstGeom prst="rect">
              <a:avLst/>
            </a:prstGeom>
            <a:noFill/>
          </p:spPr>
          <p:txBody>
            <a:bodyPr wrap="none" rtlCol="0">
              <a:spAutoFit/>
            </a:bodyPr>
            <a:lstStyle/>
            <a:p>
              <a:pPr algn="l"/>
              <a:r>
                <a:rPr lang="en-US" sz="1200" b="1" spc="0" baseline="0" dirty="0">
                  <a:ln/>
                  <a:solidFill>
                    <a:srgbClr val="2C3E50"/>
                  </a:solidFill>
                  <a:latin typeface="Arial"/>
                  <a:cs typeface="Arial"/>
                  <a:sym typeface="Arial"/>
                  <a:rtl val="0"/>
                </a:rPr>
                <a:t>Marital Status by Residence</a:t>
              </a:r>
            </a:p>
          </p:txBody>
        </p:sp>
        <p:grpSp>
          <p:nvGrpSpPr>
            <p:cNvPr id="12" name="Graphic 2">
              <a:extLst>
                <a:ext uri="{FF2B5EF4-FFF2-40B4-BE49-F238E27FC236}">
                  <a16:creationId xmlns:a16="http://schemas.microsoft.com/office/drawing/2014/main" id="{F627DDAD-66D9-C56F-F35F-3893C0517C02}"/>
                </a:ext>
              </a:extLst>
            </p:cNvPr>
            <p:cNvGrpSpPr/>
            <p:nvPr/>
          </p:nvGrpSpPr>
          <p:grpSpPr>
            <a:xfrm>
              <a:off x="3505200" y="2162175"/>
              <a:ext cx="1333500" cy="762000"/>
              <a:chOff x="3505200" y="2162175"/>
              <a:chExt cx="1333500" cy="762000"/>
            </a:xfrm>
          </p:grpSpPr>
          <p:sp>
            <p:nvSpPr>
              <p:cNvPr id="13" name="Freeform: Shape 12">
                <a:extLst>
                  <a:ext uri="{FF2B5EF4-FFF2-40B4-BE49-F238E27FC236}">
                    <a16:creationId xmlns:a16="http://schemas.microsoft.com/office/drawing/2014/main" id="{D0EA1C71-A34D-E6BC-E672-C65E5FC184E7}"/>
                  </a:ext>
                </a:extLst>
              </p:cNvPr>
              <p:cNvSpPr/>
              <p:nvPr/>
            </p:nvSpPr>
            <p:spPr>
              <a:xfrm>
                <a:off x="3505200" y="2162175"/>
                <a:ext cx="1333500" cy="762000"/>
              </a:xfrm>
              <a:custGeom>
                <a:avLst/>
                <a:gdLst>
                  <a:gd name="connsiteX0" fmla="*/ 1257350 w 1333500"/>
                  <a:gd name="connsiteY0" fmla="*/ 145 h 762000"/>
                  <a:gd name="connsiteX1" fmla="*/ 1333550 w 1333500"/>
                  <a:gd name="connsiteY1" fmla="*/ 145 h 762000"/>
                  <a:gd name="connsiteX2" fmla="*/ 1333550 w 1333500"/>
                  <a:gd name="connsiteY2" fmla="*/ 762145 h 762000"/>
                  <a:gd name="connsiteX3" fmla="*/ 1257350 w 1333500"/>
                  <a:gd name="connsiteY3" fmla="*/ 762145 h 762000"/>
                  <a:gd name="connsiteX4" fmla="*/ 76250 w 1333500"/>
                  <a:gd name="connsiteY4" fmla="*/ 762145 h 762000"/>
                  <a:gd name="connsiteX5" fmla="*/ 50 w 1333500"/>
                  <a:gd name="connsiteY5" fmla="*/ 762145 h 762000"/>
                  <a:gd name="connsiteX6" fmla="*/ 50 w 1333500"/>
                  <a:gd name="connsiteY6" fmla="*/ 145 h 762000"/>
                  <a:gd name="connsiteX7" fmla="*/ 76250 w 1333500"/>
                  <a:gd name="connsiteY7" fmla="*/ 145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0" h="762000">
                    <a:moveTo>
                      <a:pt x="1257350" y="145"/>
                    </a:moveTo>
                    <a:cubicBezTo>
                      <a:pt x="1299434" y="145"/>
                      <a:pt x="1333550" y="145"/>
                      <a:pt x="1333550" y="145"/>
                    </a:cubicBezTo>
                    <a:lnTo>
                      <a:pt x="1333550" y="762145"/>
                    </a:lnTo>
                    <a:cubicBezTo>
                      <a:pt x="1333550" y="762145"/>
                      <a:pt x="1299434" y="762145"/>
                      <a:pt x="1257350" y="762145"/>
                    </a:cubicBezTo>
                    <a:lnTo>
                      <a:pt x="76250" y="762145"/>
                    </a:lnTo>
                    <a:cubicBezTo>
                      <a:pt x="34166" y="762145"/>
                      <a:pt x="50" y="762145"/>
                      <a:pt x="50" y="762145"/>
                    </a:cubicBezTo>
                    <a:lnTo>
                      <a:pt x="50" y="145"/>
                    </a:lnTo>
                    <a:cubicBezTo>
                      <a:pt x="50" y="145"/>
                      <a:pt x="34166" y="145"/>
                      <a:pt x="76250" y="145"/>
                    </a:cubicBezTo>
                    <a:close/>
                  </a:path>
                </a:pathLst>
              </a:custGeom>
              <a:gradFill>
                <a:gsLst>
                  <a:gs pos="0">
                    <a:srgbClr val="3498DB"/>
                  </a:gs>
                  <a:gs pos="50000">
                    <a:srgbClr val="2E8CCA"/>
                  </a:gs>
                  <a:gs pos="100000">
                    <a:srgbClr val="2980B9"/>
                  </a:gs>
                </a:gsLst>
                <a:lin ang="0" scaled="1"/>
              </a:gradFill>
              <a:ln w="9525" cap="flat">
                <a:noFill/>
                <a:prstDash val="solid"/>
                <a:miter/>
              </a:ln>
            </p:spPr>
            <p:txBody>
              <a:bodyPr rtlCol="0" anchor="ctr"/>
              <a:lstStyle/>
              <a:p>
                <a:endParaRPr lang="en-US"/>
              </a:p>
            </p:txBody>
          </p:sp>
          <p:sp>
            <p:nvSpPr>
              <p:cNvPr id="14" name="TextBox 13">
                <a:extLst>
                  <a:ext uri="{FF2B5EF4-FFF2-40B4-BE49-F238E27FC236}">
                    <a16:creationId xmlns:a16="http://schemas.microsoft.com/office/drawing/2014/main" id="{40F7BB32-4D95-BB6F-F531-1BF63E5B9798}"/>
                  </a:ext>
                </a:extLst>
              </p:cNvPr>
              <p:cNvSpPr txBox="1"/>
              <p:nvPr/>
            </p:nvSpPr>
            <p:spPr>
              <a:xfrm>
                <a:off x="3839757" y="2186236"/>
                <a:ext cx="664385" cy="240416"/>
              </a:xfrm>
              <a:prstGeom prst="rect">
                <a:avLst/>
              </a:prstGeom>
              <a:noFill/>
            </p:spPr>
            <p:txBody>
              <a:bodyPr wrap="none" rtlCol="0">
                <a:spAutoFit/>
              </a:bodyPr>
              <a:lstStyle/>
              <a:p>
                <a:pPr algn="l"/>
                <a:r>
                  <a:rPr lang="en-US" sz="1050" b="1" spc="0" baseline="0">
                    <a:ln/>
                    <a:solidFill>
                      <a:srgbClr val="FFFFFF"/>
                    </a:solidFill>
                    <a:latin typeface="Arial"/>
                    <a:cs typeface="Arial"/>
                    <a:sym typeface="Arial"/>
                    <a:rtl val="0"/>
                  </a:rPr>
                  <a:t>URBAN</a:t>
                </a:r>
              </a:p>
            </p:txBody>
          </p:sp>
          <p:sp>
            <p:nvSpPr>
              <p:cNvPr id="15" name="Freeform: Shape 14">
                <a:extLst>
                  <a:ext uri="{FF2B5EF4-FFF2-40B4-BE49-F238E27FC236}">
                    <a16:creationId xmlns:a16="http://schemas.microsoft.com/office/drawing/2014/main" id="{339213AE-9935-658E-0921-F7394C422E73}"/>
                  </a:ext>
                </a:extLst>
              </p:cNvPr>
              <p:cNvSpPr/>
              <p:nvPr/>
            </p:nvSpPr>
            <p:spPr>
              <a:xfrm>
                <a:off x="3600450" y="2447925"/>
                <a:ext cx="952500" cy="114300"/>
              </a:xfrm>
              <a:custGeom>
                <a:avLst/>
                <a:gdLst>
                  <a:gd name="connsiteX0" fmla="*/ 933500 w 952500"/>
                  <a:gd name="connsiteY0" fmla="*/ 145 h 114300"/>
                  <a:gd name="connsiteX1" fmla="*/ 952550 w 952500"/>
                  <a:gd name="connsiteY1" fmla="*/ 145 h 114300"/>
                  <a:gd name="connsiteX2" fmla="*/ 952550 w 952500"/>
                  <a:gd name="connsiteY2" fmla="*/ 114445 h 114300"/>
                  <a:gd name="connsiteX3" fmla="*/ 933500 w 952500"/>
                  <a:gd name="connsiteY3" fmla="*/ 114445 h 114300"/>
                  <a:gd name="connsiteX4" fmla="*/ 19100 w 952500"/>
                  <a:gd name="connsiteY4" fmla="*/ 114445 h 114300"/>
                  <a:gd name="connsiteX5" fmla="*/ 50 w 952500"/>
                  <a:gd name="connsiteY5" fmla="*/ 114445 h 114300"/>
                  <a:gd name="connsiteX6" fmla="*/ 50 w 952500"/>
                  <a:gd name="connsiteY6" fmla="*/ 145 h 114300"/>
                  <a:gd name="connsiteX7" fmla="*/ 19100 w 952500"/>
                  <a:gd name="connsiteY7" fmla="*/ 14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114300">
                    <a:moveTo>
                      <a:pt x="933500" y="145"/>
                    </a:moveTo>
                    <a:cubicBezTo>
                      <a:pt x="944021" y="145"/>
                      <a:pt x="952550" y="145"/>
                      <a:pt x="952550" y="145"/>
                    </a:cubicBezTo>
                    <a:lnTo>
                      <a:pt x="952550" y="114445"/>
                    </a:lnTo>
                    <a:cubicBezTo>
                      <a:pt x="952550" y="114445"/>
                      <a:pt x="944021" y="114445"/>
                      <a:pt x="933500" y="114445"/>
                    </a:cubicBezTo>
                    <a:lnTo>
                      <a:pt x="19100" y="114445"/>
                    </a:lnTo>
                    <a:cubicBezTo>
                      <a:pt x="8579" y="114445"/>
                      <a:pt x="50" y="114445"/>
                      <a:pt x="50" y="114445"/>
                    </a:cubicBezTo>
                    <a:lnTo>
                      <a:pt x="50" y="145"/>
                    </a:lnTo>
                    <a:cubicBezTo>
                      <a:pt x="50" y="145"/>
                      <a:pt x="8579" y="145"/>
                      <a:pt x="19100" y="145"/>
                    </a:cubicBezTo>
                    <a:close/>
                  </a:path>
                </a:pathLst>
              </a:custGeom>
              <a:solidFill>
                <a:srgbClr val="FFFFFF"/>
              </a:solidFill>
              <a:ln w="9525"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28C884C9-254B-7BEA-40FA-BF00FF555A86}"/>
                  </a:ext>
                </a:extLst>
              </p:cNvPr>
              <p:cNvSpPr txBox="1"/>
              <p:nvPr/>
            </p:nvSpPr>
            <p:spPr>
              <a:xfrm>
                <a:off x="3535078" y="2419850"/>
                <a:ext cx="1083243" cy="187210"/>
              </a:xfrm>
              <a:prstGeom prst="rect">
                <a:avLst/>
              </a:prstGeom>
              <a:noFill/>
            </p:spPr>
            <p:txBody>
              <a:bodyPr wrap="none" rtlCol="0">
                <a:spAutoFit/>
              </a:bodyPr>
              <a:lstStyle/>
              <a:p>
                <a:pPr algn="l"/>
                <a:r>
                  <a:rPr lang="en-US" sz="675" b="1" spc="0" baseline="0">
                    <a:ln/>
                    <a:solidFill>
                      <a:srgbClr val="2C3E50"/>
                    </a:solidFill>
                    <a:latin typeface="Arial"/>
                    <a:cs typeface="Arial"/>
                    <a:sym typeface="Arial"/>
                    <a:rtl val="0"/>
                  </a:rPr>
                  <a:t>Never in Union: 83.2%</a:t>
                </a:r>
              </a:p>
            </p:txBody>
          </p:sp>
          <p:sp>
            <p:nvSpPr>
              <p:cNvPr id="17" name="Freeform: Shape 16">
                <a:extLst>
                  <a:ext uri="{FF2B5EF4-FFF2-40B4-BE49-F238E27FC236}">
                    <a16:creationId xmlns:a16="http://schemas.microsoft.com/office/drawing/2014/main" id="{52D16312-ADF5-1068-6048-D979066E3F42}"/>
                  </a:ext>
                </a:extLst>
              </p:cNvPr>
              <p:cNvSpPr/>
              <p:nvPr/>
            </p:nvSpPr>
            <p:spPr>
              <a:xfrm>
                <a:off x="3600450" y="2590800"/>
                <a:ext cx="190500" cy="76200"/>
              </a:xfrm>
              <a:custGeom>
                <a:avLst/>
                <a:gdLst>
                  <a:gd name="connsiteX0" fmla="*/ 171500 w 190500"/>
                  <a:gd name="connsiteY0" fmla="*/ 145 h 76200"/>
                  <a:gd name="connsiteX1" fmla="*/ 190550 w 190500"/>
                  <a:gd name="connsiteY1" fmla="*/ 145 h 76200"/>
                  <a:gd name="connsiteX2" fmla="*/ 190550 w 190500"/>
                  <a:gd name="connsiteY2" fmla="*/ 76345 h 76200"/>
                  <a:gd name="connsiteX3" fmla="*/ 171500 w 190500"/>
                  <a:gd name="connsiteY3" fmla="*/ 76345 h 76200"/>
                  <a:gd name="connsiteX4" fmla="*/ 19100 w 190500"/>
                  <a:gd name="connsiteY4" fmla="*/ 76345 h 76200"/>
                  <a:gd name="connsiteX5" fmla="*/ 50 w 190500"/>
                  <a:gd name="connsiteY5" fmla="*/ 76345 h 76200"/>
                  <a:gd name="connsiteX6" fmla="*/ 50 w 190500"/>
                  <a:gd name="connsiteY6" fmla="*/ 145 h 76200"/>
                  <a:gd name="connsiteX7" fmla="*/ 19100 w 190500"/>
                  <a:gd name="connsiteY7" fmla="*/ 14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76200">
                    <a:moveTo>
                      <a:pt x="171500" y="145"/>
                    </a:moveTo>
                    <a:cubicBezTo>
                      <a:pt x="182021" y="145"/>
                      <a:pt x="190550" y="145"/>
                      <a:pt x="190550" y="145"/>
                    </a:cubicBezTo>
                    <a:lnTo>
                      <a:pt x="190550" y="76345"/>
                    </a:lnTo>
                    <a:cubicBezTo>
                      <a:pt x="190550" y="76345"/>
                      <a:pt x="182021" y="76345"/>
                      <a:pt x="171500" y="76345"/>
                    </a:cubicBezTo>
                    <a:lnTo>
                      <a:pt x="19100" y="76345"/>
                    </a:lnTo>
                    <a:cubicBezTo>
                      <a:pt x="8579" y="76345"/>
                      <a:pt x="50" y="76345"/>
                      <a:pt x="50" y="76345"/>
                    </a:cubicBezTo>
                    <a:lnTo>
                      <a:pt x="50" y="145"/>
                    </a:lnTo>
                    <a:cubicBezTo>
                      <a:pt x="50" y="145"/>
                      <a:pt x="8579" y="145"/>
                      <a:pt x="19100" y="145"/>
                    </a:cubicBezTo>
                    <a:close/>
                  </a:path>
                </a:pathLst>
              </a:custGeom>
              <a:solidFill>
                <a:srgbClr val="FFFFFF"/>
              </a:solidFill>
              <a:ln w="952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F8C6ED36-9E45-FDF3-1307-5F69007E1F6E}"/>
                  </a:ext>
                </a:extLst>
              </p:cNvPr>
              <p:cNvSpPr txBox="1"/>
              <p:nvPr/>
            </p:nvSpPr>
            <p:spPr>
              <a:xfrm>
                <a:off x="3747135" y="2542773"/>
                <a:ext cx="750398" cy="176569"/>
              </a:xfrm>
              <a:prstGeom prst="rect">
                <a:avLst/>
              </a:prstGeom>
              <a:noFill/>
            </p:spPr>
            <p:txBody>
              <a:bodyPr wrap="none" rtlCol="0">
                <a:spAutoFit/>
              </a:bodyPr>
              <a:lstStyle/>
              <a:p>
                <a:pPr algn="l"/>
                <a:r>
                  <a:rPr lang="en-US" sz="600" spc="0" baseline="0">
                    <a:ln/>
                    <a:solidFill>
                      <a:srgbClr val="FFFFFF"/>
                    </a:solidFill>
                    <a:latin typeface="Arial"/>
                    <a:cs typeface="Arial"/>
                    <a:sym typeface="Arial"/>
                    <a:rtl val="0"/>
                  </a:rPr>
                  <a:t>Currently: 14.6%</a:t>
                </a:r>
              </a:p>
            </p:txBody>
          </p:sp>
          <p:sp>
            <p:nvSpPr>
              <p:cNvPr id="19" name="Freeform: Shape 18">
                <a:extLst>
                  <a:ext uri="{FF2B5EF4-FFF2-40B4-BE49-F238E27FC236}">
                    <a16:creationId xmlns:a16="http://schemas.microsoft.com/office/drawing/2014/main" id="{EBD286E9-88AD-51B9-4747-E9763FD0CF10}"/>
                  </a:ext>
                </a:extLst>
              </p:cNvPr>
              <p:cNvSpPr/>
              <p:nvPr/>
            </p:nvSpPr>
            <p:spPr>
              <a:xfrm>
                <a:off x="3600450" y="2695575"/>
                <a:ext cx="76200" cy="76200"/>
              </a:xfrm>
              <a:custGeom>
                <a:avLst/>
                <a:gdLst>
                  <a:gd name="connsiteX0" fmla="*/ 57200 w 76200"/>
                  <a:gd name="connsiteY0" fmla="*/ 145 h 76200"/>
                  <a:gd name="connsiteX1" fmla="*/ 76250 w 76200"/>
                  <a:gd name="connsiteY1" fmla="*/ 145 h 76200"/>
                  <a:gd name="connsiteX2" fmla="*/ 76250 w 76200"/>
                  <a:gd name="connsiteY2" fmla="*/ 76345 h 76200"/>
                  <a:gd name="connsiteX3" fmla="*/ 57200 w 76200"/>
                  <a:gd name="connsiteY3" fmla="*/ 76345 h 76200"/>
                  <a:gd name="connsiteX4" fmla="*/ 19100 w 76200"/>
                  <a:gd name="connsiteY4" fmla="*/ 76345 h 76200"/>
                  <a:gd name="connsiteX5" fmla="*/ 50 w 76200"/>
                  <a:gd name="connsiteY5" fmla="*/ 76345 h 76200"/>
                  <a:gd name="connsiteX6" fmla="*/ 50 w 76200"/>
                  <a:gd name="connsiteY6" fmla="*/ 145 h 76200"/>
                  <a:gd name="connsiteX7" fmla="*/ 19100 w 76200"/>
                  <a:gd name="connsiteY7" fmla="*/ 14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57200" y="145"/>
                    </a:moveTo>
                    <a:cubicBezTo>
                      <a:pt x="67721" y="145"/>
                      <a:pt x="76250" y="145"/>
                      <a:pt x="76250" y="145"/>
                    </a:cubicBezTo>
                    <a:lnTo>
                      <a:pt x="76250" y="76345"/>
                    </a:lnTo>
                    <a:cubicBezTo>
                      <a:pt x="76250" y="76345"/>
                      <a:pt x="67721" y="76345"/>
                      <a:pt x="57200" y="76345"/>
                    </a:cubicBezTo>
                    <a:lnTo>
                      <a:pt x="19100" y="76345"/>
                    </a:lnTo>
                    <a:cubicBezTo>
                      <a:pt x="8579" y="76345"/>
                      <a:pt x="50" y="76345"/>
                      <a:pt x="50" y="76345"/>
                    </a:cubicBezTo>
                    <a:lnTo>
                      <a:pt x="50" y="145"/>
                    </a:lnTo>
                    <a:cubicBezTo>
                      <a:pt x="50" y="145"/>
                      <a:pt x="8579" y="145"/>
                      <a:pt x="19100" y="145"/>
                    </a:cubicBezTo>
                    <a:close/>
                  </a:path>
                </a:pathLst>
              </a:custGeom>
              <a:solidFill>
                <a:srgbClr val="FFFFFF"/>
              </a:solidFill>
              <a:ln w="9525" cap="flat">
                <a:noFill/>
                <a:prstDash val="solid"/>
                <a:miter/>
              </a:ln>
            </p:spPr>
            <p:txBody>
              <a:bodyPr rtlCol="0" anchor="ctr"/>
              <a:lstStyle/>
              <a:p>
                <a:endParaRPr lang="en-US"/>
              </a:p>
            </p:txBody>
          </p:sp>
          <p:sp>
            <p:nvSpPr>
              <p:cNvPr id="20" name="TextBox 19">
                <a:extLst>
                  <a:ext uri="{FF2B5EF4-FFF2-40B4-BE49-F238E27FC236}">
                    <a16:creationId xmlns:a16="http://schemas.microsoft.com/office/drawing/2014/main" id="{C3EA481E-7CF0-E93E-81A2-2FC2DC5058DF}"/>
                  </a:ext>
                </a:extLst>
              </p:cNvPr>
              <p:cNvSpPr txBox="1"/>
              <p:nvPr/>
            </p:nvSpPr>
            <p:spPr>
              <a:xfrm>
                <a:off x="3623310" y="2647548"/>
                <a:ext cx="699462" cy="176569"/>
              </a:xfrm>
              <a:prstGeom prst="rect">
                <a:avLst/>
              </a:prstGeom>
              <a:noFill/>
            </p:spPr>
            <p:txBody>
              <a:bodyPr wrap="none" rtlCol="0">
                <a:spAutoFit/>
              </a:bodyPr>
              <a:lstStyle/>
              <a:p>
                <a:pPr algn="l"/>
                <a:r>
                  <a:rPr lang="en-US" sz="600" spc="0" baseline="0">
                    <a:ln/>
                    <a:solidFill>
                      <a:srgbClr val="FFFFFF"/>
                    </a:solidFill>
                    <a:latin typeface="Arial"/>
                    <a:cs typeface="Arial"/>
                    <a:sym typeface="Arial"/>
                    <a:rtl val="0"/>
                  </a:rPr>
                  <a:t>Formerly: 2.1%</a:t>
                </a:r>
              </a:p>
            </p:txBody>
          </p:sp>
        </p:grpSp>
        <p:grpSp>
          <p:nvGrpSpPr>
            <p:cNvPr id="21" name="Graphic 2">
              <a:extLst>
                <a:ext uri="{FF2B5EF4-FFF2-40B4-BE49-F238E27FC236}">
                  <a16:creationId xmlns:a16="http://schemas.microsoft.com/office/drawing/2014/main" id="{F5304EC8-F8CF-AE59-754E-32CAE38BD699}"/>
                </a:ext>
              </a:extLst>
            </p:cNvPr>
            <p:cNvGrpSpPr/>
            <p:nvPr/>
          </p:nvGrpSpPr>
          <p:grpSpPr>
            <a:xfrm>
              <a:off x="5029200" y="2162175"/>
              <a:ext cx="1333500" cy="762000"/>
              <a:chOff x="5029200" y="2162175"/>
              <a:chExt cx="1333500" cy="762000"/>
            </a:xfrm>
          </p:grpSpPr>
          <p:sp>
            <p:nvSpPr>
              <p:cNvPr id="22" name="Freeform: Shape 21">
                <a:extLst>
                  <a:ext uri="{FF2B5EF4-FFF2-40B4-BE49-F238E27FC236}">
                    <a16:creationId xmlns:a16="http://schemas.microsoft.com/office/drawing/2014/main" id="{811E3E94-E9C2-9D5F-93B3-A806B1D357BB}"/>
                  </a:ext>
                </a:extLst>
              </p:cNvPr>
              <p:cNvSpPr/>
              <p:nvPr/>
            </p:nvSpPr>
            <p:spPr>
              <a:xfrm>
                <a:off x="5029200" y="2162175"/>
                <a:ext cx="1333500" cy="762000"/>
              </a:xfrm>
              <a:custGeom>
                <a:avLst/>
                <a:gdLst>
                  <a:gd name="connsiteX0" fmla="*/ 1257510 w 1333500"/>
                  <a:gd name="connsiteY0" fmla="*/ 145 h 762000"/>
                  <a:gd name="connsiteX1" fmla="*/ 1333710 w 1333500"/>
                  <a:gd name="connsiteY1" fmla="*/ 145 h 762000"/>
                  <a:gd name="connsiteX2" fmla="*/ 1333710 w 1333500"/>
                  <a:gd name="connsiteY2" fmla="*/ 762145 h 762000"/>
                  <a:gd name="connsiteX3" fmla="*/ 1257510 w 1333500"/>
                  <a:gd name="connsiteY3" fmla="*/ 762145 h 762000"/>
                  <a:gd name="connsiteX4" fmla="*/ 76410 w 1333500"/>
                  <a:gd name="connsiteY4" fmla="*/ 762145 h 762000"/>
                  <a:gd name="connsiteX5" fmla="*/ 210 w 1333500"/>
                  <a:gd name="connsiteY5" fmla="*/ 762145 h 762000"/>
                  <a:gd name="connsiteX6" fmla="*/ 210 w 1333500"/>
                  <a:gd name="connsiteY6" fmla="*/ 145 h 762000"/>
                  <a:gd name="connsiteX7" fmla="*/ 76410 w 1333500"/>
                  <a:gd name="connsiteY7" fmla="*/ 145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0" h="762000">
                    <a:moveTo>
                      <a:pt x="1257510" y="145"/>
                    </a:moveTo>
                    <a:cubicBezTo>
                      <a:pt x="1299594" y="145"/>
                      <a:pt x="1333710" y="145"/>
                      <a:pt x="1333710" y="145"/>
                    </a:cubicBezTo>
                    <a:lnTo>
                      <a:pt x="1333710" y="762145"/>
                    </a:lnTo>
                    <a:cubicBezTo>
                      <a:pt x="1333710" y="762145"/>
                      <a:pt x="1299594" y="762145"/>
                      <a:pt x="1257510" y="762145"/>
                    </a:cubicBezTo>
                    <a:lnTo>
                      <a:pt x="76410" y="762145"/>
                    </a:lnTo>
                    <a:cubicBezTo>
                      <a:pt x="34326" y="762145"/>
                      <a:pt x="210" y="762145"/>
                      <a:pt x="210" y="762145"/>
                    </a:cubicBezTo>
                    <a:lnTo>
                      <a:pt x="210" y="145"/>
                    </a:lnTo>
                    <a:cubicBezTo>
                      <a:pt x="210" y="145"/>
                      <a:pt x="34326" y="145"/>
                      <a:pt x="76410" y="145"/>
                    </a:cubicBezTo>
                    <a:close/>
                  </a:path>
                </a:pathLst>
              </a:custGeom>
              <a:gradFill>
                <a:gsLst>
                  <a:gs pos="0">
                    <a:srgbClr val="D35400"/>
                  </a:gs>
                  <a:gs pos="50000">
                    <a:srgbClr val="DC6911"/>
                  </a:gs>
                  <a:gs pos="100000">
                    <a:srgbClr val="E67E22"/>
                  </a:gs>
                </a:gsLst>
                <a:lin ang="0" scaled="1"/>
              </a:gradFill>
              <a:ln w="9525" cap="flat">
                <a:noFill/>
                <a:prstDash val="solid"/>
                <a:miter/>
              </a:ln>
            </p:spPr>
            <p:txBody>
              <a:bodyPr rtlCol="0" anchor="ctr"/>
              <a:lstStyle/>
              <a:p>
                <a:endParaRPr lang="en-US"/>
              </a:p>
            </p:txBody>
          </p:sp>
          <p:sp>
            <p:nvSpPr>
              <p:cNvPr id="23" name="TextBox 22">
                <a:extLst>
                  <a:ext uri="{FF2B5EF4-FFF2-40B4-BE49-F238E27FC236}">
                    <a16:creationId xmlns:a16="http://schemas.microsoft.com/office/drawing/2014/main" id="{F6DA27F7-2603-418D-B01B-CEF0BB935EAE}"/>
                  </a:ext>
                </a:extLst>
              </p:cNvPr>
              <p:cNvSpPr txBox="1"/>
              <p:nvPr/>
            </p:nvSpPr>
            <p:spPr>
              <a:xfrm>
                <a:off x="5371180" y="2186236"/>
                <a:ext cx="649539" cy="240416"/>
              </a:xfrm>
              <a:prstGeom prst="rect">
                <a:avLst/>
              </a:prstGeom>
              <a:noFill/>
            </p:spPr>
            <p:txBody>
              <a:bodyPr wrap="none" rtlCol="0">
                <a:spAutoFit/>
              </a:bodyPr>
              <a:lstStyle/>
              <a:p>
                <a:pPr algn="l"/>
                <a:r>
                  <a:rPr lang="en-US" sz="1050" b="1" spc="0" baseline="0">
                    <a:ln/>
                    <a:solidFill>
                      <a:srgbClr val="FFFFFF"/>
                    </a:solidFill>
                    <a:latin typeface="Arial"/>
                    <a:cs typeface="Arial"/>
                    <a:sym typeface="Arial"/>
                    <a:rtl val="0"/>
                  </a:rPr>
                  <a:t>RURAL</a:t>
                </a:r>
              </a:p>
            </p:txBody>
          </p:sp>
          <p:sp>
            <p:nvSpPr>
              <p:cNvPr id="24" name="Freeform: Shape 23">
                <a:extLst>
                  <a:ext uri="{FF2B5EF4-FFF2-40B4-BE49-F238E27FC236}">
                    <a16:creationId xmlns:a16="http://schemas.microsoft.com/office/drawing/2014/main" id="{5E4C26ED-2A47-610D-5275-851B12DAB9B3}"/>
                  </a:ext>
                </a:extLst>
              </p:cNvPr>
              <p:cNvSpPr/>
              <p:nvPr/>
            </p:nvSpPr>
            <p:spPr>
              <a:xfrm>
                <a:off x="5124450" y="2447925"/>
                <a:ext cx="857250" cy="114300"/>
              </a:xfrm>
              <a:custGeom>
                <a:avLst/>
                <a:gdLst>
                  <a:gd name="connsiteX0" fmla="*/ 838410 w 857250"/>
                  <a:gd name="connsiteY0" fmla="*/ 145 h 114300"/>
                  <a:gd name="connsiteX1" fmla="*/ 857460 w 857250"/>
                  <a:gd name="connsiteY1" fmla="*/ 145 h 114300"/>
                  <a:gd name="connsiteX2" fmla="*/ 857460 w 857250"/>
                  <a:gd name="connsiteY2" fmla="*/ 114445 h 114300"/>
                  <a:gd name="connsiteX3" fmla="*/ 838410 w 857250"/>
                  <a:gd name="connsiteY3" fmla="*/ 114445 h 114300"/>
                  <a:gd name="connsiteX4" fmla="*/ 19260 w 857250"/>
                  <a:gd name="connsiteY4" fmla="*/ 114445 h 114300"/>
                  <a:gd name="connsiteX5" fmla="*/ 210 w 857250"/>
                  <a:gd name="connsiteY5" fmla="*/ 114445 h 114300"/>
                  <a:gd name="connsiteX6" fmla="*/ 210 w 857250"/>
                  <a:gd name="connsiteY6" fmla="*/ 145 h 114300"/>
                  <a:gd name="connsiteX7" fmla="*/ 19260 w 857250"/>
                  <a:gd name="connsiteY7" fmla="*/ 14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14300">
                    <a:moveTo>
                      <a:pt x="838410" y="145"/>
                    </a:moveTo>
                    <a:cubicBezTo>
                      <a:pt x="848931" y="145"/>
                      <a:pt x="857460" y="145"/>
                      <a:pt x="857460" y="145"/>
                    </a:cubicBezTo>
                    <a:lnTo>
                      <a:pt x="857460" y="114445"/>
                    </a:lnTo>
                    <a:cubicBezTo>
                      <a:pt x="857460" y="114445"/>
                      <a:pt x="848931" y="114445"/>
                      <a:pt x="838410" y="114445"/>
                    </a:cubicBezTo>
                    <a:lnTo>
                      <a:pt x="19260" y="114445"/>
                    </a:lnTo>
                    <a:cubicBezTo>
                      <a:pt x="8739" y="114445"/>
                      <a:pt x="210" y="114445"/>
                      <a:pt x="210" y="114445"/>
                    </a:cubicBezTo>
                    <a:lnTo>
                      <a:pt x="210" y="145"/>
                    </a:lnTo>
                    <a:cubicBezTo>
                      <a:pt x="210" y="145"/>
                      <a:pt x="8739" y="145"/>
                      <a:pt x="19260" y="145"/>
                    </a:cubicBezTo>
                    <a:close/>
                  </a:path>
                </a:pathLst>
              </a:custGeom>
              <a:solidFill>
                <a:srgbClr val="FFFFFF"/>
              </a:solidFill>
              <a:ln w="9525" cap="flat">
                <a:noFill/>
                <a:prstDash val="solid"/>
                <a:miter/>
              </a:ln>
            </p:spPr>
            <p:txBody>
              <a:bodyPr rtlCol="0" anchor="ctr"/>
              <a:lstStyle/>
              <a:p>
                <a:endParaRPr lang="en-US"/>
              </a:p>
            </p:txBody>
          </p:sp>
          <p:sp>
            <p:nvSpPr>
              <p:cNvPr id="25" name="TextBox 24">
                <a:extLst>
                  <a:ext uri="{FF2B5EF4-FFF2-40B4-BE49-F238E27FC236}">
                    <a16:creationId xmlns:a16="http://schemas.microsoft.com/office/drawing/2014/main" id="{D659E6CF-3B61-0E12-B01A-E631B698F559}"/>
                  </a:ext>
                </a:extLst>
              </p:cNvPr>
              <p:cNvSpPr txBox="1"/>
              <p:nvPr/>
            </p:nvSpPr>
            <p:spPr>
              <a:xfrm>
                <a:off x="5011453" y="2419850"/>
                <a:ext cx="1083243" cy="187210"/>
              </a:xfrm>
              <a:prstGeom prst="rect">
                <a:avLst/>
              </a:prstGeom>
              <a:noFill/>
            </p:spPr>
            <p:txBody>
              <a:bodyPr wrap="none" rtlCol="0">
                <a:spAutoFit/>
              </a:bodyPr>
              <a:lstStyle/>
              <a:p>
                <a:pPr algn="l"/>
                <a:r>
                  <a:rPr lang="en-US" sz="675" b="1" spc="0" baseline="0">
                    <a:ln/>
                    <a:solidFill>
                      <a:srgbClr val="2C3E50"/>
                    </a:solidFill>
                    <a:latin typeface="Arial"/>
                    <a:cs typeface="Arial"/>
                    <a:sym typeface="Arial"/>
                    <a:rtl val="0"/>
                  </a:rPr>
                  <a:t>Never in Union: 75.3%</a:t>
                </a:r>
              </a:p>
            </p:txBody>
          </p:sp>
          <p:sp>
            <p:nvSpPr>
              <p:cNvPr id="26" name="Freeform: Shape 25">
                <a:extLst>
                  <a:ext uri="{FF2B5EF4-FFF2-40B4-BE49-F238E27FC236}">
                    <a16:creationId xmlns:a16="http://schemas.microsoft.com/office/drawing/2014/main" id="{97CB2D68-EA09-261C-EDEF-8248694DBC33}"/>
                  </a:ext>
                </a:extLst>
              </p:cNvPr>
              <p:cNvSpPr/>
              <p:nvPr/>
            </p:nvSpPr>
            <p:spPr>
              <a:xfrm>
                <a:off x="5124450" y="2590800"/>
                <a:ext cx="285750" cy="76200"/>
              </a:xfrm>
              <a:custGeom>
                <a:avLst/>
                <a:gdLst>
                  <a:gd name="connsiteX0" fmla="*/ 266910 w 285750"/>
                  <a:gd name="connsiteY0" fmla="*/ 145 h 76200"/>
                  <a:gd name="connsiteX1" fmla="*/ 285960 w 285750"/>
                  <a:gd name="connsiteY1" fmla="*/ 145 h 76200"/>
                  <a:gd name="connsiteX2" fmla="*/ 285960 w 285750"/>
                  <a:gd name="connsiteY2" fmla="*/ 76345 h 76200"/>
                  <a:gd name="connsiteX3" fmla="*/ 266910 w 285750"/>
                  <a:gd name="connsiteY3" fmla="*/ 76345 h 76200"/>
                  <a:gd name="connsiteX4" fmla="*/ 19260 w 285750"/>
                  <a:gd name="connsiteY4" fmla="*/ 76345 h 76200"/>
                  <a:gd name="connsiteX5" fmla="*/ 210 w 285750"/>
                  <a:gd name="connsiteY5" fmla="*/ 76345 h 76200"/>
                  <a:gd name="connsiteX6" fmla="*/ 210 w 285750"/>
                  <a:gd name="connsiteY6" fmla="*/ 145 h 76200"/>
                  <a:gd name="connsiteX7" fmla="*/ 19260 w 285750"/>
                  <a:gd name="connsiteY7" fmla="*/ 14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76200">
                    <a:moveTo>
                      <a:pt x="266910" y="145"/>
                    </a:moveTo>
                    <a:cubicBezTo>
                      <a:pt x="277431" y="145"/>
                      <a:pt x="285960" y="145"/>
                      <a:pt x="285960" y="145"/>
                    </a:cubicBezTo>
                    <a:lnTo>
                      <a:pt x="285960" y="76345"/>
                    </a:lnTo>
                    <a:cubicBezTo>
                      <a:pt x="285960" y="76345"/>
                      <a:pt x="277431" y="76345"/>
                      <a:pt x="266910" y="76345"/>
                    </a:cubicBezTo>
                    <a:lnTo>
                      <a:pt x="19260" y="76345"/>
                    </a:lnTo>
                    <a:cubicBezTo>
                      <a:pt x="8739" y="76345"/>
                      <a:pt x="210" y="76345"/>
                      <a:pt x="210" y="76345"/>
                    </a:cubicBezTo>
                    <a:lnTo>
                      <a:pt x="210" y="145"/>
                    </a:lnTo>
                    <a:cubicBezTo>
                      <a:pt x="210" y="145"/>
                      <a:pt x="8739" y="145"/>
                      <a:pt x="19260" y="145"/>
                    </a:cubicBezTo>
                    <a:close/>
                  </a:path>
                </a:pathLst>
              </a:custGeom>
              <a:solidFill>
                <a:srgbClr val="FFFFFF"/>
              </a:solidFill>
              <a:ln w="9525" cap="flat">
                <a:noFill/>
                <a:prstDash val="solid"/>
                <a:miter/>
              </a:ln>
            </p:spPr>
            <p:txBody>
              <a:bodyPr rtlCol="0" anchor="ctr"/>
              <a:lstStyle/>
              <a:p>
                <a:endParaRPr lang="en-US"/>
              </a:p>
            </p:txBody>
          </p:sp>
          <p:sp>
            <p:nvSpPr>
              <p:cNvPr id="27" name="TextBox 26">
                <a:extLst>
                  <a:ext uri="{FF2B5EF4-FFF2-40B4-BE49-F238E27FC236}">
                    <a16:creationId xmlns:a16="http://schemas.microsoft.com/office/drawing/2014/main" id="{BE6D05B0-7364-DC3F-0B25-21FFD7FE1329}"/>
                  </a:ext>
                </a:extLst>
              </p:cNvPr>
              <p:cNvSpPr txBox="1"/>
              <p:nvPr/>
            </p:nvSpPr>
            <p:spPr>
              <a:xfrm>
                <a:off x="5366385" y="2542773"/>
                <a:ext cx="750398" cy="176569"/>
              </a:xfrm>
              <a:prstGeom prst="rect">
                <a:avLst/>
              </a:prstGeom>
              <a:noFill/>
            </p:spPr>
            <p:txBody>
              <a:bodyPr wrap="none" rtlCol="0">
                <a:spAutoFit/>
              </a:bodyPr>
              <a:lstStyle/>
              <a:p>
                <a:pPr algn="l"/>
                <a:r>
                  <a:rPr lang="en-US" sz="600" spc="0" baseline="0">
                    <a:ln/>
                    <a:solidFill>
                      <a:srgbClr val="FFFFFF"/>
                    </a:solidFill>
                    <a:latin typeface="Arial"/>
                    <a:cs typeface="Arial"/>
                    <a:sym typeface="Arial"/>
                    <a:rtl val="0"/>
                  </a:rPr>
                  <a:t>Currently: 21.6%</a:t>
                </a:r>
              </a:p>
            </p:txBody>
          </p:sp>
          <p:sp>
            <p:nvSpPr>
              <p:cNvPr id="28" name="Freeform: Shape 27">
                <a:extLst>
                  <a:ext uri="{FF2B5EF4-FFF2-40B4-BE49-F238E27FC236}">
                    <a16:creationId xmlns:a16="http://schemas.microsoft.com/office/drawing/2014/main" id="{500A1CFB-ADD7-5832-CBEA-97FE9CAA46F6}"/>
                  </a:ext>
                </a:extLst>
              </p:cNvPr>
              <p:cNvSpPr/>
              <p:nvPr/>
            </p:nvSpPr>
            <p:spPr>
              <a:xfrm>
                <a:off x="5124450" y="2695575"/>
                <a:ext cx="114300" cy="76200"/>
              </a:xfrm>
              <a:custGeom>
                <a:avLst/>
                <a:gdLst>
                  <a:gd name="connsiteX0" fmla="*/ 95460 w 114300"/>
                  <a:gd name="connsiteY0" fmla="*/ 145 h 76200"/>
                  <a:gd name="connsiteX1" fmla="*/ 114510 w 114300"/>
                  <a:gd name="connsiteY1" fmla="*/ 145 h 76200"/>
                  <a:gd name="connsiteX2" fmla="*/ 114510 w 114300"/>
                  <a:gd name="connsiteY2" fmla="*/ 76345 h 76200"/>
                  <a:gd name="connsiteX3" fmla="*/ 95460 w 114300"/>
                  <a:gd name="connsiteY3" fmla="*/ 76345 h 76200"/>
                  <a:gd name="connsiteX4" fmla="*/ 19260 w 114300"/>
                  <a:gd name="connsiteY4" fmla="*/ 76345 h 76200"/>
                  <a:gd name="connsiteX5" fmla="*/ 210 w 114300"/>
                  <a:gd name="connsiteY5" fmla="*/ 76345 h 76200"/>
                  <a:gd name="connsiteX6" fmla="*/ 210 w 114300"/>
                  <a:gd name="connsiteY6" fmla="*/ 145 h 76200"/>
                  <a:gd name="connsiteX7" fmla="*/ 19260 w 114300"/>
                  <a:gd name="connsiteY7" fmla="*/ 14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76200">
                    <a:moveTo>
                      <a:pt x="95460" y="145"/>
                    </a:moveTo>
                    <a:cubicBezTo>
                      <a:pt x="105981" y="145"/>
                      <a:pt x="114510" y="145"/>
                      <a:pt x="114510" y="145"/>
                    </a:cubicBezTo>
                    <a:lnTo>
                      <a:pt x="114510" y="76345"/>
                    </a:lnTo>
                    <a:cubicBezTo>
                      <a:pt x="114510" y="76345"/>
                      <a:pt x="105981" y="76345"/>
                      <a:pt x="95460" y="76345"/>
                    </a:cubicBezTo>
                    <a:lnTo>
                      <a:pt x="19260" y="76345"/>
                    </a:lnTo>
                    <a:cubicBezTo>
                      <a:pt x="8739" y="76345"/>
                      <a:pt x="210" y="76345"/>
                      <a:pt x="210" y="76345"/>
                    </a:cubicBezTo>
                    <a:lnTo>
                      <a:pt x="210" y="145"/>
                    </a:lnTo>
                    <a:cubicBezTo>
                      <a:pt x="210" y="145"/>
                      <a:pt x="8739" y="145"/>
                      <a:pt x="19260" y="145"/>
                    </a:cubicBezTo>
                    <a:close/>
                  </a:path>
                </a:pathLst>
              </a:custGeom>
              <a:solidFill>
                <a:srgbClr val="FFFFFF"/>
              </a:solidFill>
              <a:ln w="9525"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990FFE4D-96A8-3AAE-3094-6C6586A22063}"/>
                  </a:ext>
                </a:extLst>
              </p:cNvPr>
              <p:cNvSpPr txBox="1"/>
              <p:nvPr/>
            </p:nvSpPr>
            <p:spPr>
              <a:xfrm>
                <a:off x="5185410" y="2647548"/>
                <a:ext cx="699462" cy="176569"/>
              </a:xfrm>
              <a:prstGeom prst="rect">
                <a:avLst/>
              </a:prstGeom>
              <a:noFill/>
            </p:spPr>
            <p:txBody>
              <a:bodyPr wrap="none" rtlCol="0">
                <a:spAutoFit/>
              </a:bodyPr>
              <a:lstStyle/>
              <a:p>
                <a:pPr algn="l"/>
                <a:r>
                  <a:rPr lang="en-US" sz="600" spc="0" baseline="0">
                    <a:ln/>
                    <a:solidFill>
                      <a:srgbClr val="FFFFFF"/>
                    </a:solidFill>
                    <a:latin typeface="Arial"/>
                    <a:cs typeface="Arial"/>
                    <a:sym typeface="Arial"/>
                    <a:rtl val="0"/>
                  </a:rPr>
                  <a:t>Formerly: 3.1%</a:t>
                </a:r>
              </a:p>
            </p:txBody>
          </p:sp>
        </p:grpSp>
      </p:grpSp>
      <p:grpSp>
        <p:nvGrpSpPr>
          <p:cNvPr id="30" name="Graphic 2">
            <a:extLst>
              <a:ext uri="{FF2B5EF4-FFF2-40B4-BE49-F238E27FC236}">
                <a16:creationId xmlns:a16="http://schemas.microsoft.com/office/drawing/2014/main" id="{8D12174A-85AE-3018-8E10-F2A2068471F1}"/>
              </a:ext>
            </a:extLst>
          </p:cNvPr>
          <p:cNvGrpSpPr/>
          <p:nvPr/>
        </p:nvGrpSpPr>
        <p:grpSpPr>
          <a:xfrm>
            <a:off x="6827802" y="1740366"/>
            <a:ext cx="2658100" cy="917109"/>
            <a:chOff x="6827802" y="1740366"/>
            <a:chExt cx="2658100" cy="917109"/>
          </a:xfrm>
        </p:grpSpPr>
        <p:sp>
          <p:nvSpPr>
            <p:cNvPr id="31" name="TextBox 30">
              <a:extLst>
                <a:ext uri="{FF2B5EF4-FFF2-40B4-BE49-F238E27FC236}">
                  <a16:creationId xmlns:a16="http://schemas.microsoft.com/office/drawing/2014/main" id="{A4DC5A38-5C6D-C5E8-276C-B5D86B5C8944}"/>
                </a:ext>
              </a:extLst>
            </p:cNvPr>
            <p:cNvSpPr txBox="1"/>
            <p:nvPr/>
          </p:nvSpPr>
          <p:spPr>
            <a:xfrm>
              <a:off x="6827802" y="1740366"/>
              <a:ext cx="2658100" cy="276999"/>
            </a:xfrm>
            <a:prstGeom prst="rect">
              <a:avLst/>
            </a:prstGeom>
            <a:noFill/>
          </p:spPr>
          <p:txBody>
            <a:bodyPr wrap="none" rtlCol="0">
              <a:spAutoFit/>
            </a:bodyPr>
            <a:lstStyle/>
            <a:p>
              <a:pPr algn="l"/>
              <a:r>
                <a:rPr lang="en-US" sz="1200" b="1" spc="0" baseline="0" dirty="0">
                  <a:ln/>
                  <a:solidFill>
                    <a:srgbClr val="2C3E50"/>
                  </a:solidFill>
                  <a:latin typeface="Arial"/>
                  <a:cs typeface="Arial"/>
                  <a:sym typeface="Arial"/>
                  <a:rtl val="0"/>
                </a:rPr>
                <a:t>Girls Married by Education Status</a:t>
              </a:r>
            </a:p>
          </p:txBody>
        </p:sp>
        <p:grpSp>
          <p:nvGrpSpPr>
            <p:cNvPr id="32" name="Graphic 2">
              <a:extLst>
                <a:ext uri="{FF2B5EF4-FFF2-40B4-BE49-F238E27FC236}">
                  <a16:creationId xmlns:a16="http://schemas.microsoft.com/office/drawing/2014/main" id="{C9CA4140-5664-96F2-3CB5-9272C0C3699E}"/>
                </a:ext>
              </a:extLst>
            </p:cNvPr>
            <p:cNvGrpSpPr/>
            <p:nvPr/>
          </p:nvGrpSpPr>
          <p:grpSpPr>
            <a:xfrm>
              <a:off x="6838950" y="2162175"/>
              <a:ext cx="2438548" cy="495300"/>
              <a:chOff x="6838950" y="2162175"/>
              <a:chExt cx="2438548" cy="495300"/>
            </a:xfrm>
          </p:grpSpPr>
          <p:sp>
            <p:nvSpPr>
              <p:cNvPr id="33" name="Freeform: Shape 32">
                <a:extLst>
                  <a:ext uri="{FF2B5EF4-FFF2-40B4-BE49-F238E27FC236}">
                    <a16:creationId xmlns:a16="http://schemas.microsoft.com/office/drawing/2014/main" id="{26282141-0969-D120-ACE2-53C50A87489C}"/>
                  </a:ext>
                </a:extLst>
              </p:cNvPr>
              <p:cNvSpPr/>
              <p:nvPr/>
            </p:nvSpPr>
            <p:spPr>
              <a:xfrm>
                <a:off x="6838950" y="2162175"/>
                <a:ext cx="1428750" cy="209550"/>
              </a:xfrm>
              <a:custGeom>
                <a:avLst/>
                <a:gdLst>
                  <a:gd name="connsiteX0" fmla="*/ 1391050 w 1428750"/>
                  <a:gd name="connsiteY0" fmla="*/ 145 h 209550"/>
                  <a:gd name="connsiteX1" fmla="*/ 1429150 w 1428750"/>
                  <a:gd name="connsiteY1" fmla="*/ 145 h 209550"/>
                  <a:gd name="connsiteX2" fmla="*/ 1429150 w 1428750"/>
                  <a:gd name="connsiteY2" fmla="*/ 209695 h 209550"/>
                  <a:gd name="connsiteX3" fmla="*/ 1391050 w 1428750"/>
                  <a:gd name="connsiteY3" fmla="*/ 209695 h 209550"/>
                  <a:gd name="connsiteX4" fmla="*/ 38500 w 1428750"/>
                  <a:gd name="connsiteY4" fmla="*/ 209695 h 209550"/>
                  <a:gd name="connsiteX5" fmla="*/ 400 w 1428750"/>
                  <a:gd name="connsiteY5" fmla="*/ 209695 h 209550"/>
                  <a:gd name="connsiteX6" fmla="*/ 400 w 1428750"/>
                  <a:gd name="connsiteY6" fmla="*/ 145 h 209550"/>
                  <a:gd name="connsiteX7" fmla="*/ 38500 w 1428750"/>
                  <a:gd name="connsiteY7" fmla="*/ 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0" h="209550">
                    <a:moveTo>
                      <a:pt x="1391050" y="145"/>
                    </a:moveTo>
                    <a:cubicBezTo>
                      <a:pt x="1412092" y="145"/>
                      <a:pt x="1429150" y="145"/>
                      <a:pt x="1429150" y="145"/>
                    </a:cubicBezTo>
                    <a:lnTo>
                      <a:pt x="1429150" y="209695"/>
                    </a:lnTo>
                    <a:cubicBezTo>
                      <a:pt x="1429150" y="209695"/>
                      <a:pt x="1412092" y="209695"/>
                      <a:pt x="1391050" y="209695"/>
                    </a:cubicBezTo>
                    <a:lnTo>
                      <a:pt x="38500" y="209695"/>
                    </a:lnTo>
                    <a:cubicBezTo>
                      <a:pt x="17458" y="209695"/>
                      <a:pt x="400" y="209695"/>
                      <a:pt x="400" y="209695"/>
                    </a:cubicBezTo>
                    <a:lnTo>
                      <a:pt x="400" y="145"/>
                    </a:lnTo>
                    <a:cubicBezTo>
                      <a:pt x="400" y="145"/>
                      <a:pt x="17458" y="145"/>
                      <a:pt x="38500" y="145"/>
                    </a:cubicBezTo>
                    <a:close/>
                  </a:path>
                </a:pathLst>
              </a:custGeom>
              <a:solidFill>
                <a:srgbClr val="E74C3C"/>
              </a:solidFill>
              <a:ln w="9525" cap="flat">
                <a:noFill/>
                <a:prstDash val="solid"/>
                <a:miter/>
              </a:ln>
            </p:spPr>
            <p:txBody>
              <a:bodyPr rtlCol="0" anchor="ctr"/>
              <a:lstStyle/>
              <a:p>
                <a:endParaRPr lang="en-US"/>
              </a:p>
            </p:txBody>
          </p:sp>
          <p:sp>
            <p:nvSpPr>
              <p:cNvPr id="34" name="TextBox 33">
                <a:extLst>
                  <a:ext uri="{FF2B5EF4-FFF2-40B4-BE49-F238E27FC236}">
                    <a16:creationId xmlns:a16="http://schemas.microsoft.com/office/drawing/2014/main" id="{5687718F-B72D-053C-180E-3281AF314566}"/>
                  </a:ext>
                </a:extLst>
              </p:cNvPr>
              <p:cNvSpPr txBox="1"/>
              <p:nvPr/>
            </p:nvSpPr>
            <p:spPr>
              <a:xfrm>
                <a:off x="6842760" y="2164479"/>
                <a:ext cx="1219170" cy="208493"/>
              </a:xfrm>
              <a:prstGeom prst="rect">
                <a:avLst/>
              </a:prstGeom>
              <a:noFill/>
            </p:spPr>
            <p:txBody>
              <a:bodyPr wrap="none" rtlCol="0">
                <a:spAutoFit/>
              </a:bodyPr>
              <a:lstStyle/>
              <a:p>
                <a:pPr algn="l"/>
                <a:r>
                  <a:rPr lang="en-US" sz="825" b="1" spc="0" baseline="0">
                    <a:ln/>
                    <a:solidFill>
                      <a:srgbClr val="FFFFFF"/>
                    </a:solidFill>
                    <a:latin typeface="Arial"/>
                    <a:cs typeface="Arial"/>
                    <a:sym typeface="Arial"/>
                    <a:rtl val="0"/>
                  </a:rPr>
                  <a:t>No Education: 31.4%</a:t>
                </a:r>
              </a:p>
            </p:txBody>
          </p:sp>
          <p:sp>
            <p:nvSpPr>
              <p:cNvPr id="35" name="Freeform: Shape 34">
                <a:extLst>
                  <a:ext uri="{FF2B5EF4-FFF2-40B4-BE49-F238E27FC236}">
                    <a16:creationId xmlns:a16="http://schemas.microsoft.com/office/drawing/2014/main" id="{0A4D1006-222C-83D4-FE08-1CB7217B3CAF}"/>
                  </a:ext>
                </a:extLst>
              </p:cNvPr>
              <p:cNvSpPr/>
              <p:nvPr/>
            </p:nvSpPr>
            <p:spPr>
              <a:xfrm>
                <a:off x="6838950" y="2447925"/>
                <a:ext cx="1428750" cy="209550"/>
              </a:xfrm>
              <a:custGeom>
                <a:avLst/>
                <a:gdLst>
                  <a:gd name="connsiteX0" fmla="*/ 1391050 w 1428750"/>
                  <a:gd name="connsiteY0" fmla="*/ 145 h 209550"/>
                  <a:gd name="connsiteX1" fmla="*/ 1429150 w 1428750"/>
                  <a:gd name="connsiteY1" fmla="*/ 145 h 209550"/>
                  <a:gd name="connsiteX2" fmla="*/ 1429150 w 1428750"/>
                  <a:gd name="connsiteY2" fmla="*/ 209695 h 209550"/>
                  <a:gd name="connsiteX3" fmla="*/ 1391050 w 1428750"/>
                  <a:gd name="connsiteY3" fmla="*/ 209695 h 209550"/>
                  <a:gd name="connsiteX4" fmla="*/ 38500 w 1428750"/>
                  <a:gd name="connsiteY4" fmla="*/ 209695 h 209550"/>
                  <a:gd name="connsiteX5" fmla="*/ 400 w 1428750"/>
                  <a:gd name="connsiteY5" fmla="*/ 209695 h 209550"/>
                  <a:gd name="connsiteX6" fmla="*/ 400 w 1428750"/>
                  <a:gd name="connsiteY6" fmla="*/ 145 h 209550"/>
                  <a:gd name="connsiteX7" fmla="*/ 38500 w 1428750"/>
                  <a:gd name="connsiteY7" fmla="*/ 14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0" h="209550">
                    <a:moveTo>
                      <a:pt x="1391050" y="145"/>
                    </a:moveTo>
                    <a:cubicBezTo>
                      <a:pt x="1412092" y="145"/>
                      <a:pt x="1429150" y="145"/>
                      <a:pt x="1429150" y="145"/>
                    </a:cubicBezTo>
                    <a:lnTo>
                      <a:pt x="1429150" y="209695"/>
                    </a:lnTo>
                    <a:cubicBezTo>
                      <a:pt x="1429150" y="209695"/>
                      <a:pt x="1412092" y="209695"/>
                      <a:pt x="1391050" y="209695"/>
                    </a:cubicBezTo>
                    <a:lnTo>
                      <a:pt x="38500" y="209695"/>
                    </a:lnTo>
                    <a:cubicBezTo>
                      <a:pt x="17458" y="209695"/>
                      <a:pt x="400" y="209695"/>
                      <a:pt x="400" y="209695"/>
                    </a:cubicBezTo>
                    <a:lnTo>
                      <a:pt x="400" y="145"/>
                    </a:lnTo>
                    <a:cubicBezTo>
                      <a:pt x="400" y="145"/>
                      <a:pt x="17458" y="145"/>
                      <a:pt x="38500" y="145"/>
                    </a:cubicBezTo>
                    <a:close/>
                  </a:path>
                </a:pathLst>
              </a:custGeom>
              <a:solidFill>
                <a:srgbClr val="27AE60"/>
              </a:solidFill>
              <a:ln w="9525" cap="flat">
                <a:noFill/>
                <a:prstDash val="solid"/>
                <a:miter/>
              </a:ln>
            </p:spPr>
            <p:txBody>
              <a:bodyPr rtlCol="0" anchor="ctr"/>
              <a:lstStyle/>
              <a:p>
                <a:endParaRPr lang="en-US"/>
              </a:p>
            </p:txBody>
          </p:sp>
          <p:sp>
            <p:nvSpPr>
              <p:cNvPr id="36" name="TextBox 35">
                <a:extLst>
                  <a:ext uri="{FF2B5EF4-FFF2-40B4-BE49-F238E27FC236}">
                    <a16:creationId xmlns:a16="http://schemas.microsoft.com/office/drawing/2014/main" id="{3A9C8987-1CF3-A5A1-EB94-676BF6A98A79}"/>
                  </a:ext>
                </a:extLst>
              </p:cNvPr>
              <p:cNvSpPr txBox="1"/>
              <p:nvPr/>
            </p:nvSpPr>
            <p:spPr>
              <a:xfrm>
                <a:off x="6842760" y="2450229"/>
                <a:ext cx="1615248" cy="208493"/>
              </a:xfrm>
              <a:prstGeom prst="rect">
                <a:avLst/>
              </a:prstGeom>
              <a:noFill/>
            </p:spPr>
            <p:txBody>
              <a:bodyPr wrap="none" rtlCol="0">
                <a:spAutoFit/>
              </a:bodyPr>
              <a:lstStyle/>
              <a:p>
                <a:pPr algn="l"/>
                <a:r>
                  <a:rPr lang="en-US" sz="825" b="1" spc="0" baseline="0">
                    <a:ln/>
                    <a:solidFill>
                      <a:srgbClr val="FFFFFF"/>
                    </a:solidFill>
                    <a:latin typeface="Arial"/>
                    <a:cs typeface="Arial"/>
                    <a:sym typeface="Arial"/>
                    <a:rtl val="0"/>
                  </a:rPr>
                  <a:t>Secondary Education: 12.1%</a:t>
                </a:r>
              </a:p>
            </p:txBody>
          </p:sp>
          <p:sp>
            <p:nvSpPr>
              <p:cNvPr id="37" name="Freeform: Shape 36">
                <a:extLst>
                  <a:ext uri="{FF2B5EF4-FFF2-40B4-BE49-F238E27FC236}">
                    <a16:creationId xmlns:a16="http://schemas.microsoft.com/office/drawing/2014/main" id="{18C7549C-2ADD-E1EB-AAC0-9F209F327416}"/>
                  </a:ext>
                </a:extLst>
              </p:cNvPr>
              <p:cNvSpPr/>
              <p:nvPr/>
            </p:nvSpPr>
            <p:spPr>
              <a:xfrm>
                <a:off x="8362950" y="2305050"/>
                <a:ext cx="9525" cy="285750"/>
              </a:xfrm>
              <a:custGeom>
                <a:avLst/>
                <a:gdLst>
                  <a:gd name="connsiteX0" fmla="*/ 400 w 9525"/>
                  <a:gd name="connsiteY0" fmla="*/ 145 h 285750"/>
                  <a:gd name="connsiteX1" fmla="*/ 400 w 9525"/>
                  <a:gd name="connsiteY1" fmla="*/ 285895 h 285750"/>
                </a:gdLst>
                <a:ahLst/>
                <a:cxnLst>
                  <a:cxn ang="0">
                    <a:pos x="connsiteX0" y="connsiteY0"/>
                  </a:cxn>
                  <a:cxn ang="0">
                    <a:pos x="connsiteX1" y="connsiteY1"/>
                  </a:cxn>
                </a:cxnLst>
                <a:rect l="l" t="t" r="r" b="b"/>
                <a:pathLst>
                  <a:path w="9525" h="285750">
                    <a:moveTo>
                      <a:pt x="400" y="145"/>
                    </a:moveTo>
                    <a:lnTo>
                      <a:pt x="400" y="285895"/>
                    </a:lnTo>
                  </a:path>
                </a:pathLst>
              </a:custGeom>
              <a:solidFill>
                <a:srgbClr val="000000"/>
              </a:solidFill>
              <a:ln w="28575" cap="flat">
                <a:solidFill>
                  <a:srgbClr val="27AE60"/>
                </a:solid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94480B83-6219-1170-555F-47F7B3CD5736}"/>
                  </a:ext>
                </a:extLst>
              </p:cNvPr>
              <p:cNvSpPr txBox="1"/>
              <p:nvPr/>
            </p:nvSpPr>
            <p:spPr>
              <a:xfrm>
                <a:off x="8366760" y="2346357"/>
                <a:ext cx="1002178" cy="219134"/>
              </a:xfrm>
              <a:prstGeom prst="rect">
                <a:avLst/>
              </a:prstGeom>
              <a:noFill/>
            </p:spPr>
            <p:txBody>
              <a:bodyPr wrap="none" rtlCol="0">
                <a:spAutoFit/>
              </a:bodyPr>
              <a:lstStyle/>
              <a:p>
                <a:pPr algn="l"/>
                <a:r>
                  <a:rPr lang="en-US" sz="900" b="1" spc="0" baseline="0">
                    <a:ln/>
                    <a:solidFill>
                      <a:srgbClr val="27AE60"/>
                    </a:solidFill>
                    <a:latin typeface="Arial"/>
                    <a:cs typeface="Arial"/>
                    <a:sym typeface="Arial"/>
                    <a:rtl val="0"/>
                  </a:rPr>
                  <a:t>61% Reduction</a:t>
                </a:r>
              </a:p>
            </p:txBody>
          </p:sp>
        </p:grpSp>
      </p:grpSp>
      <p:grpSp>
        <p:nvGrpSpPr>
          <p:cNvPr id="39" name="Graphic 2">
            <a:extLst>
              <a:ext uri="{FF2B5EF4-FFF2-40B4-BE49-F238E27FC236}">
                <a16:creationId xmlns:a16="http://schemas.microsoft.com/office/drawing/2014/main" id="{96D6D449-B573-F0D6-67F0-C6F5753F99CA}"/>
              </a:ext>
            </a:extLst>
          </p:cNvPr>
          <p:cNvGrpSpPr/>
          <p:nvPr/>
        </p:nvGrpSpPr>
        <p:grpSpPr>
          <a:xfrm>
            <a:off x="3535174" y="2989116"/>
            <a:ext cx="3344465" cy="1326684"/>
            <a:chOff x="3505200" y="2978616"/>
            <a:chExt cx="3344465" cy="1326684"/>
          </a:xfrm>
        </p:grpSpPr>
        <p:sp>
          <p:nvSpPr>
            <p:cNvPr id="40" name="TextBox 39">
              <a:extLst>
                <a:ext uri="{FF2B5EF4-FFF2-40B4-BE49-F238E27FC236}">
                  <a16:creationId xmlns:a16="http://schemas.microsoft.com/office/drawing/2014/main" id="{F6AC0A11-02E0-A6B6-6B4A-B2A4EB474620}"/>
                </a:ext>
              </a:extLst>
            </p:cNvPr>
            <p:cNvSpPr txBox="1"/>
            <p:nvPr/>
          </p:nvSpPr>
          <p:spPr>
            <a:xfrm>
              <a:off x="4426758" y="2978616"/>
              <a:ext cx="2422907" cy="276999"/>
            </a:xfrm>
            <a:prstGeom prst="rect">
              <a:avLst/>
            </a:prstGeom>
            <a:noFill/>
          </p:spPr>
          <p:txBody>
            <a:bodyPr wrap="none" rtlCol="0">
              <a:spAutoFit/>
            </a:bodyPr>
            <a:lstStyle/>
            <a:p>
              <a:pPr algn="l"/>
              <a:r>
                <a:rPr lang="en-US" sz="1200" b="1" spc="0" baseline="0" dirty="0">
                  <a:ln/>
                  <a:solidFill>
                    <a:srgbClr val="2C3E50"/>
                  </a:solidFill>
                  <a:latin typeface="Arial"/>
                  <a:cs typeface="Arial"/>
                  <a:sym typeface="Arial"/>
                  <a:rtl val="0"/>
                </a:rPr>
                <a:t>Girls married by Wealth Status</a:t>
              </a:r>
            </a:p>
          </p:txBody>
        </p:sp>
        <p:grpSp>
          <p:nvGrpSpPr>
            <p:cNvPr id="41" name="Graphic 2">
              <a:extLst>
                <a:ext uri="{FF2B5EF4-FFF2-40B4-BE49-F238E27FC236}">
                  <a16:creationId xmlns:a16="http://schemas.microsoft.com/office/drawing/2014/main" id="{9CD69405-A85E-5C76-5120-46944F600327}"/>
                </a:ext>
              </a:extLst>
            </p:cNvPr>
            <p:cNvGrpSpPr/>
            <p:nvPr/>
          </p:nvGrpSpPr>
          <p:grpSpPr>
            <a:xfrm>
              <a:off x="3505200" y="3400425"/>
              <a:ext cx="1874973" cy="904875"/>
              <a:chOff x="3505200" y="3400425"/>
              <a:chExt cx="1874973" cy="904875"/>
            </a:xfrm>
          </p:grpSpPr>
          <p:sp>
            <p:nvSpPr>
              <p:cNvPr id="42" name="Freeform: Shape 41">
                <a:extLst>
                  <a:ext uri="{FF2B5EF4-FFF2-40B4-BE49-F238E27FC236}">
                    <a16:creationId xmlns:a16="http://schemas.microsoft.com/office/drawing/2014/main" id="{A728B82F-A7DE-2AD8-B9B2-81577A703778}"/>
                  </a:ext>
                </a:extLst>
              </p:cNvPr>
              <p:cNvSpPr/>
              <p:nvPr/>
            </p:nvSpPr>
            <p:spPr>
              <a:xfrm>
                <a:off x="3505200" y="3400425"/>
                <a:ext cx="1143000" cy="238125"/>
              </a:xfrm>
              <a:custGeom>
                <a:avLst/>
                <a:gdLst>
                  <a:gd name="connsiteX0" fmla="*/ 1104950 w 1143000"/>
                  <a:gd name="connsiteY0" fmla="*/ 275 h 238125"/>
                  <a:gd name="connsiteX1" fmla="*/ 1143050 w 1143000"/>
                  <a:gd name="connsiteY1" fmla="*/ 275 h 238125"/>
                  <a:gd name="connsiteX2" fmla="*/ 1143050 w 1143000"/>
                  <a:gd name="connsiteY2" fmla="*/ 238400 h 238125"/>
                  <a:gd name="connsiteX3" fmla="*/ 1104950 w 1143000"/>
                  <a:gd name="connsiteY3" fmla="*/ 238400 h 238125"/>
                  <a:gd name="connsiteX4" fmla="*/ 38150 w 1143000"/>
                  <a:gd name="connsiteY4" fmla="*/ 238400 h 238125"/>
                  <a:gd name="connsiteX5" fmla="*/ 50 w 1143000"/>
                  <a:gd name="connsiteY5" fmla="*/ 238400 h 238125"/>
                  <a:gd name="connsiteX6" fmla="*/ 50 w 1143000"/>
                  <a:gd name="connsiteY6" fmla="*/ 275 h 238125"/>
                  <a:gd name="connsiteX7" fmla="*/ 38150 w 1143000"/>
                  <a:gd name="connsiteY7" fmla="*/ 2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 h="238125">
                    <a:moveTo>
                      <a:pt x="1104950" y="275"/>
                    </a:moveTo>
                    <a:cubicBezTo>
                      <a:pt x="1125992" y="275"/>
                      <a:pt x="1143050" y="275"/>
                      <a:pt x="1143050" y="275"/>
                    </a:cubicBezTo>
                    <a:lnTo>
                      <a:pt x="1143050" y="238400"/>
                    </a:lnTo>
                    <a:cubicBezTo>
                      <a:pt x="1143050" y="238400"/>
                      <a:pt x="1125992" y="238400"/>
                      <a:pt x="1104950" y="238400"/>
                    </a:cubicBezTo>
                    <a:lnTo>
                      <a:pt x="38150" y="238400"/>
                    </a:lnTo>
                    <a:cubicBezTo>
                      <a:pt x="17108" y="238400"/>
                      <a:pt x="50" y="238400"/>
                      <a:pt x="50" y="238400"/>
                    </a:cubicBezTo>
                    <a:lnTo>
                      <a:pt x="50" y="275"/>
                    </a:lnTo>
                    <a:cubicBezTo>
                      <a:pt x="50" y="275"/>
                      <a:pt x="17108" y="275"/>
                      <a:pt x="38150" y="275"/>
                    </a:cubicBezTo>
                    <a:close/>
                  </a:path>
                </a:pathLst>
              </a:custGeom>
              <a:solidFill>
                <a:srgbClr val="E74C3C"/>
              </a:solidFill>
              <a:ln w="9525" cap="flat">
                <a:no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B700A660-714E-2F80-82E7-C02D1AEAC7C0}"/>
                  </a:ext>
                </a:extLst>
              </p:cNvPr>
              <p:cNvSpPr txBox="1"/>
              <p:nvPr/>
            </p:nvSpPr>
            <p:spPr>
              <a:xfrm>
                <a:off x="3509010" y="3422682"/>
                <a:ext cx="1002346" cy="219134"/>
              </a:xfrm>
              <a:prstGeom prst="rect">
                <a:avLst/>
              </a:prstGeom>
              <a:noFill/>
            </p:spPr>
            <p:txBody>
              <a:bodyPr wrap="none" rtlCol="0">
                <a:spAutoFit/>
              </a:bodyPr>
              <a:lstStyle/>
              <a:p>
                <a:pPr algn="l"/>
                <a:r>
                  <a:rPr lang="en-US" sz="900" b="1" spc="0" baseline="0">
                    <a:ln/>
                    <a:solidFill>
                      <a:srgbClr val="FFFFFF"/>
                    </a:solidFill>
                    <a:latin typeface="Arial"/>
                    <a:cs typeface="Arial"/>
                    <a:sym typeface="Arial"/>
                    <a:rtl val="0"/>
                  </a:rPr>
                  <a:t>Poorest: 30.5%</a:t>
                </a:r>
              </a:p>
            </p:txBody>
          </p:sp>
          <p:sp>
            <p:nvSpPr>
              <p:cNvPr id="44" name="Freeform: Shape 43">
                <a:extLst>
                  <a:ext uri="{FF2B5EF4-FFF2-40B4-BE49-F238E27FC236}">
                    <a16:creationId xmlns:a16="http://schemas.microsoft.com/office/drawing/2014/main" id="{E3D176A6-198F-F14E-8998-61434322A520}"/>
                  </a:ext>
                </a:extLst>
              </p:cNvPr>
              <p:cNvSpPr/>
              <p:nvPr/>
            </p:nvSpPr>
            <p:spPr>
              <a:xfrm>
                <a:off x="3505200" y="3733800"/>
                <a:ext cx="714375" cy="238125"/>
              </a:xfrm>
              <a:custGeom>
                <a:avLst/>
                <a:gdLst>
                  <a:gd name="connsiteX0" fmla="*/ 676325 w 714375"/>
                  <a:gd name="connsiteY0" fmla="*/ 275 h 238125"/>
                  <a:gd name="connsiteX1" fmla="*/ 714425 w 714375"/>
                  <a:gd name="connsiteY1" fmla="*/ 275 h 238125"/>
                  <a:gd name="connsiteX2" fmla="*/ 714425 w 714375"/>
                  <a:gd name="connsiteY2" fmla="*/ 238400 h 238125"/>
                  <a:gd name="connsiteX3" fmla="*/ 676325 w 714375"/>
                  <a:gd name="connsiteY3" fmla="*/ 238400 h 238125"/>
                  <a:gd name="connsiteX4" fmla="*/ 38150 w 714375"/>
                  <a:gd name="connsiteY4" fmla="*/ 238400 h 238125"/>
                  <a:gd name="connsiteX5" fmla="*/ 50 w 714375"/>
                  <a:gd name="connsiteY5" fmla="*/ 238400 h 238125"/>
                  <a:gd name="connsiteX6" fmla="*/ 50 w 714375"/>
                  <a:gd name="connsiteY6" fmla="*/ 275 h 238125"/>
                  <a:gd name="connsiteX7" fmla="*/ 38150 w 714375"/>
                  <a:gd name="connsiteY7" fmla="*/ 2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4375" h="238125">
                    <a:moveTo>
                      <a:pt x="676325" y="275"/>
                    </a:moveTo>
                    <a:cubicBezTo>
                      <a:pt x="697367" y="275"/>
                      <a:pt x="714425" y="275"/>
                      <a:pt x="714425" y="275"/>
                    </a:cubicBezTo>
                    <a:lnTo>
                      <a:pt x="714425" y="238400"/>
                    </a:lnTo>
                    <a:cubicBezTo>
                      <a:pt x="714425" y="238400"/>
                      <a:pt x="697367" y="238400"/>
                      <a:pt x="676325" y="238400"/>
                    </a:cubicBezTo>
                    <a:lnTo>
                      <a:pt x="38150" y="238400"/>
                    </a:lnTo>
                    <a:cubicBezTo>
                      <a:pt x="17108" y="238400"/>
                      <a:pt x="50" y="238400"/>
                      <a:pt x="50" y="238400"/>
                    </a:cubicBezTo>
                    <a:lnTo>
                      <a:pt x="50" y="275"/>
                    </a:lnTo>
                    <a:cubicBezTo>
                      <a:pt x="50" y="275"/>
                      <a:pt x="17108" y="275"/>
                      <a:pt x="38150" y="275"/>
                    </a:cubicBezTo>
                    <a:close/>
                  </a:path>
                </a:pathLst>
              </a:custGeom>
              <a:solidFill>
                <a:srgbClr val="F39C12"/>
              </a:solidFill>
              <a:ln w="9525" cap="flat">
                <a:noFill/>
                <a:prstDash val="solid"/>
                <a:miter/>
              </a:ln>
            </p:spPr>
            <p:txBody>
              <a:bodyPr rtlCol="0" anchor="ctr"/>
              <a:lstStyle/>
              <a:p>
                <a:endParaRPr lang="en-US"/>
              </a:p>
            </p:txBody>
          </p:sp>
          <p:sp>
            <p:nvSpPr>
              <p:cNvPr id="45" name="TextBox 44">
                <a:extLst>
                  <a:ext uri="{FF2B5EF4-FFF2-40B4-BE49-F238E27FC236}">
                    <a16:creationId xmlns:a16="http://schemas.microsoft.com/office/drawing/2014/main" id="{22AAA848-6FB9-B4E8-BD49-7085EC51D777}"/>
                  </a:ext>
                </a:extLst>
              </p:cNvPr>
              <p:cNvSpPr txBox="1"/>
              <p:nvPr/>
            </p:nvSpPr>
            <p:spPr>
              <a:xfrm>
                <a:off x="3509010" y="3756057"/>
                <a:ext cx="938722" cy="219134"/>
              </a:xfrm>
              <a:prstGeom prst="rect">
                <a:avLst/>
              </a:prstGeom>
              <a:noFill/>
            </p:spPr>
            <p:txBody>
              <a:bodyPr wrap="none" rtlCol="0">
                <a:spAutoFit/>
              </a:bodyPr>
              <a:lstStyle/>
              <a:p>
                <a:pPr algn="l"/>
                <a:r>
                  <a:rPr lang="en-US" sz="900" b="1" spc="0" baseline="0">
                    <a:ln/>
                    <a:solidFill>
                      <a:srgbClr val="FFFFFF"/>
                    </a:solidFill>
                    <a:latin typeface="Arial"/>
                    <a:cs typeface="Arial"/>
                    <a:sym typeface="Arial"/>
                    <a:rtl val="0"/>
                  </a:rPr>
                  <a:t>Middle: 19.6%</a:t>
                </a:r>
              </a:p>
            </p:txBody>
          </p:sp>
          <p:sp>
            <p:nvSpPr>
              <p:cNvPr id="46" name="Freeform: Shape 45">
                <a:extLst>
                  <a:ext uri="{FF2B5EF4-FFF2-40B4-BE49-F238E27FC236}">
                    <a16:creationId xmlns:a16="http://schemas.microsoft.com/office/drawing/2014/main" id="{C5B0A60E-0C70-B3C9-EBCE-967DC47AE3AB}"/>
                  </a:ext>
                </a:extLst>
              </p:cNvPr>
              <p:cNvSpPr/>
              <p:nvPr/>
            </p:nvSpPr>
            <p:spPr>
              <a:xfrm>
                <a:off x="3505200" y="4067175"/>
                <a:ext cx="361950" cy="238125"/>
              </a:xfrm>
              <a:custGeom>
                <a:avLst/>
                <a:gdLst>
                  <a:gd name="connsiteX0" fmla="*/ 323900 w 361950"/>
                  <a:gd name="connsiteY0" fmla="*/ 275 h 238125"/>
                  <a:gd name="connsiteX1" fmla="*/ 362000 w 361950"/>
                  <a:gd name="connsiteY1" fmla="*/ 275 h 238125"/>
                  <a:gd name="connsiteX2" fmla="*/ 362000 w 361950"/>
                  <a:gd name="connsiteY2" fmla="*/ 238400 h 238125"/>
                  <a:gd name="connsiteX3" fmla="*/ 323900 w 361950"/>
                  <a:gd name="connsiteY3" fmla="*/ 238400 h 238125"/>
                  <a:gd name="connsiteX4" fmla="*/ 38150 w 361950"/>
                  <a:gd name="connsiteY4" fmla="*/ 238400 h 238125"/>
                  <a:gd name="connsiteX5" fmla="*/ 50 w 361950"/>
                  <a:gd name="connsiteY5" fmla="*/ 238400 h 238125"/>
                  <a:gd name="connsiteX6" fmla="*/ 50 w 361950"/>
                  <a:gd name="connsiteY6" fmla="*/ 275 h 238125"/>
                  <a:gd name="connsiteX7" fmla="*/ 38150 w 361950"/>
                  <a:gd name="connsiteY7" fmla="*/ 27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238125">
                    <a:moveTo>
                      <a:pt x="323900" y="275"/>
                    </a:moveTo>
                    <a:cubicBezTo>
                      <a:pt x="344942" y="275"/>
                      <a:pt x="362000" y="275"/>
                      <a:pt x="362000" y="275"/>
                    </a:cubicBezTo>
                    <a:lnTo>
                      <a:pt x="362000" y="238400"/>
                    </a:lnTo>
                    <a:cubicBezTo>
                      <a:pt x="362000" y="238400"/>
                      <a:pt x="344942" y="238400"/>
                      <a:pt x="323900" y="238400"/>
                    </a:cubicBezTo>
                    <a:lnTo>
                      <a:pt x="38150" y="238400"/>
                    </a:lnTo>
                    <a:cubicBezTo>
                      <a:pt x="17108" y="238400"/>
                      <a:pt x="50" y="238400"/>
                      <a:pt x="50" y="238400"/>
                    </a:cubicBezTo>
                    <a:lnTo>
                      <a:pt x="50" y="275"/>
                    </a:lnTo>
                    <a:cubicBezTo>
                      <a:pt x="50" y="275"/>
                      <a:pt x="17108" y="275"/>
                      <a:pt x="38150" y="275"/>
                    </a:cubicBezTo>
                    <a:close/>
                  </a:path>
                </a:pathLst>
              </a:custGeom>
              <a:solidFill>
                <a:srgbClr val="F1C40F"/>
              </a:solidFill>
              <a:ln w="9525" cap="flat">
                <a:noFill/>
                <a:prstDash val="solid"/>
                <a:miter/>
              </a:ln>
            </p:spPr>
            <p:txBody>
              <a:bodyPr rtlCol="0" anchor="ctr"/>
              <a:lstStyle/>
              <a:p>
                <a:endParaRPr lang="en-US"/>
              </a:p>
            </p:txBody>
          </p:sp>
          <p:sp>
            <p:nvSpPr>
              <p:cNvPr id="47" name="TextBox 46">
                <a:extLst>
                  <a:ext uri="{FF2B5EF4-FFF2-40B4-BE49-F238E27FC236}">
                    <a16:creationId xmlns:a16="http://schemas.microsoft.com/office/drawing/2014/main" id="{803C57DF-2121-49EE-FE18-2CF17B15BFB5}"/>
                  </a:ext>
                </a:extLst>
              </p:cNvPr>
              <p:cNvSpPr txBox="1"/>
              <p:nvPr/>
            </p:nvSpPr>
            <p:spPr>
              <a:xfrm>
                <a:off x="3509010" y="4089432"/>
                <a:ext cx="926109" cy="219134"/>
              </a:xfrm>
              <a:prstGeom prst="rect">
                <a:avLst/>
              </a:prstGeom>
              <a:noFill/>
            </p:spPr>
            <p:txBody>
              <a:bodyPr wrap="none" rtlCol="0">
                <a:spAutoFit/>
              </a:bodyPr>
              <a:lstStyle/>
              <a:p>
                <a:pPr algn="l"/>
                <a:r>
                  <a:rPr lang="en-US" sz="900" b="1" spc="0" baseline="0">
                    <a:ln/>
                    <a:solidFill>
                      <a:srgbClr val="2C3E50"/>
                    </a:solidFill>
                    <a:latin typeface="Arial"/>
                    <a:cs typeface="Arial"/>
                    <a:sym typeface="Arial"/>
                    <a:rtl val="0"/>
                  </a:rPr>
                  <a:t>Richest: 9.6%</a:t>
                </a:r>
              </a:p>
            </p:txBody>
          </p:sp>
          <p:sp>
            <p:nvSpPr>
              <p:cNvPr id="48" name="TextBox 47">
                <a:extLst>
                  <a:ext uri="{FF2B5EF4-FFF2-40B4-BE49-F238E27FC236}">
                    <a16:creationId xmlns:a16="http://schemas.microsoft.com/office/drawing/2014/main" id="{978A189C-8654-88F8-3E92-A89B1C90A393}"/>
                  </a:ext>
                </a:extLst>
              </p:cNvPr>
              <p:cNvSpPr txBox="1"/>
              <p:nvPr/>
            </p:nvSpPr>
            <p:spPr>
              <a:xfrm>
                <a:off x="4747260" y="3645366"/>
                <a:ext cx="479494" cy="261699"/>
              </a:xfrm>
              <a:prstGeom prst="rect">
                <a:avLst/>
              </a:prstGeom>
              <a:noFill/>
            </p:spPr>
            <p:txBody>
              <a:bodyPr wrap="none" rtlCol="0">
                <a:spAutoFit/>
              </a:bodyPr>
              <a:lstStyle/>
              <a:p>
                <a:pPr algn="l"/>
                <a:r>
                  <a:rPr lang="en-US" sz="1200" b="1" spc="0" baseline="0">
                    <a:ln/>
                    <a:solidFill>
                      <a:srgbClr val="E74C3C"/>
                    </a:solidFill>
                    <a:latin typeface="Arial"/>
                    <a:cs typeface="Arial"/>
                    <a:sym typeface="Arial"/>
                    <a:rtl val="0"/>
                  </a:rPr>
                  <a:t>3.2x</a:t>
                </a:r>
              </a:p>
            </p:txBody>
          </p:sp>
          <p:sp>
            <p:nvSpPr>
              <p:cNvPr id="49" name="TextBox 48">
                <a:extLst>
                  <a:ext uri="{FF2B5EF4-FFF2-40B4-BE49-F238E27FC236}">
                    <a16:creationId xmlns:a16="http://schemas.microsoft.com/office/drawing/2014/main" id="{6157EAA3-E82B-3EE7-311C-17882354A023}"/>
                  </a:ext>
                </a:extLst>
              </p:cNvPr>
              <p:cNvSpPr txBox="1"/>
              <p:nvPr/>
            </p:nvSpPr>
            <p:spPr>
              <a:xfrm>
                <a:off x="4747260" y="3850404"/>
                <a:ext cx="724353"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Higher Risk</a:t>
                </a:r>
              </a:p>
            </p:txBody>
          </p:sp>
          <p:sp>
            <p:nvSpPr>
              <p:cNvPr id="50" name="TextBox 49">
                <a:extLst>
                  <a:ext uri="{FF2B5EF4-FFF2-40B4-BE49-F238E27FC236}">
                    <a16:creationId xmlns:a16="http://schemas.microsoft.com/office/drawing/2014/main" id="{8C10E4B2-2E96-A871-821A-A1F9DE066811}"/>
                  </a:ext>
                </a:extLst>
              </p:cNvPr>
              <p:cNvSpPr txBox="1"/>
              <p:nvPr/>
            </p:nvSpPr>
            <p:spPr>
              <a:xfrm>
                <a:off x="4747260" y="3974229"/>
                <a:ext cx="695346"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for Poorest</a:t>
                </a:r>
              </a:p>
            </p:txBody>
          </p:sp>
        </p:grpSp>
      </p:grpSp>
      <p:grpSp>
        <p:nvGrpSpPr>
          <p:cNvPr id="51" name="Graphic 2">
            <a:extLst>
              <a:ext uri="{FF2B5EF4-FFF2-40B4-BE49-F238E27FC236}">
                <a16:creationId xmlns:a16="http://schemas.microsoft.com/office/drawing/2014/main" id="{B29DC748-1573-FBDA-6E69-120FC92D5B29}"/>
              </a:ext>
            </a:extLst>
          </p:cNvPr>
          <p:cNvGrpSpPr/>
          <p:nvPr/>
        </p:nvGrpSpPr>
        <p:grpSpPr>
          <a:xfrm>
            <a:off x="7029450" y="3024336"/>
            <a:ext cx="1809266" cy="1233338"/>
            <a:chOff x="7029450" y="3024336"/>
            <a:chExt cx="1809266" cy="1233338"/>
          </a:xfrm>
        </p:grpSpPr>
        <p:sp>
          <p:nvSpPr>
            <p:cNvPr id="52" name="TextBox 51">
              <a:extLst>
                <a:ext uri="{FF2B5EF4-FFF2-40B4-BE49-F238E27FC236}">
                  <a16:creationId xmlns:a16="http://schemas.microsoft.com/office/drawing/2014/main" id="{6579594E-30FD-F9F0-6C34-70ACFB298541}"/>
                </a:ext>
              </a:extLst>
            </p:cNvPr>
            <p:cNvSpPr txBox="1"/>
            <p:nvPr/>
          </p:nvSpPr>
          <p:spPr>
            <a:xfrm>
              <a:off x="7033743" y="2978616"/>
              <a:ext cx="1896412" cy="261699"/>
            </a:xfrm>
            <a:prstGeom prst="rect">
              <a:avLst/>
            </a:prstGeom>
            <a:noFill/>
          </p:spPr>
          <p:txBody>
            <a:bodyPr wrap="none" rtlCol="0">
              <a:spAutoFit/>
            </a:bodyPr>
            <a:lstStyle/>
            <a:p>
              <a:pPr algn="l"/>
              <a:r>
                <a:rPr lang="en-US" sz="1200" b="1" spc="0" baseline="0">
                  <a:ln/>
                  <a:solidFill>
                    <a:srgbClr val="2C3E50"/>
                  </a:solidFill>
                  <a:latin typeface="Arial"/>
                  <a:cs typeface="Arial"/>
                  <a:sym typeface="Arial"/>
                  <a:rtl val="0"/>
                </a:rPr>
                <a:t>Median Age at First Sex</a:t>
              </a:r>
            </a:p>
          </p:txBody>
        </p:sp>
        <p:grpSp>
          <p:nvGrpSpPr>
            <p:cNvPr id="53" name="Graphic 2">
              <a:extLst>
                <a:ext uri="{FF2B5EF4-FFF2-40B4-BE49-F238E27FC236}">
                  <a16:creationId xmlns:a16="http://schemas.microsoft.com/office/drawing/2014/main" id="{0D489811-B181-DB15-C437-7F5885C7BE4B}"/>
                </a:ext>
              </a:extLst>
            </p:cNvPr>
            <p:cNvGrpSpPr/>
            <p:nvPr/>
          </p:nvGrpSpPr>
          <p:grpSpPr>
            <a:xfrm>
              <a:off x="7029450" y="3495675"/>
              <a:ext cx="1530697" cy="762000"/>
              <a:chOff x="7029450" y="3495675"/>
              <a:chExt cx="1530697" cy="762000"/>
            </a:xfrm>
          </p:grpSpPr>
          <p:sp>
            <p:nvSpPr>
              <p:cNvPr id="54" name="Freeform: Shape 53">
                <a:extLst>
                  <a:ext uri="{FF2B5EF4-FFF2-40B4-BE49-F238E27FC236}">
                    <a16:creationId xmlns:a16="http://schemas.microsoft.com/office/drawing/2014/main" id="{8C4E725F-12DD-F12E-E491-4FEDBD80D463}"/>
                  </a:ext>
                </a:extLst>
              </p:cNvPr>
              <p:cNvSpPr/>
              <p:nvPr/>
            </p:nvSpPr>
            <p:spPr>
              <a:xfrm>
                <a:off x="7029450" y="3495675"/>
                <a:ext cx="762000" cy="762000"/>
              </a:xfrm>
              <a:custGeom>
                <a:avLst/>
                <a:gdLst>
                  <a:gd name="connsiteX0" fmla="*/ 762400 w 762000"/>
                  <a:gd name="connsiteY0" fmla="*/ 381275 h 762000"/>
                  <a:gd name="connsiteX1" fmla="*/ 381400 w 762000"/>
                  <a:gd name="connsiteY1" fmla="*/ 762275 h 762000"/>
                  <a:gd name="connsiteX2" fmla="*/ 400 w 762000"/>
                  <a:gd name="connsiteY2" fmla="*/ 381275 h 762000"/>
                  <a:gd name="connsiteX3" fmla="*/ 381400 w 762000"/>
                  <a:gd name="connsiteY3" fmla="*/ 275 h 762000"/>
                  <a:gd name="connsiteX4" fmla="*/ 762400 w 762000"/>
                  <a:gd name="connsiteY4" fmla="*/ 381275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 h="762000">
                    <a:moveTo>
                      <a:pt x="762400" y="381275"/>
                    </a:moveTo>
                    <a:cubicBezTo>
                      <a:pt x="762400" y="591696"/>
                      <a:pt x="591821" y="762275"/>
                      <a:pt x="381400" y="762275"/>
                    </a:cubicBezTo>
                    <a:cubicBezTo>
                      <a:pt x="170980" y="762275"/>
                      <a:pt x="400" y="591696"/>
                      <a:pt x="400" y="381275"/>
                    </a:cubicBezTo>
                    <a:cubicBezTo>
                      <a:pt x="400" y="170855"/>
                      <a:pt x="170980" y="275"/>
                      <a:pt x="381400" y="275"/>
                    </a:cubicBezTo>
                    <a:cubicBezTo>
                      <a:pt x="591821" y="275"/>
                      <a:pt x="762400" y="170855"/>
                      <a:pt x="762400" y="381275"/>
                    </a:cubicBezTo>
                    <a:close/>
                  </a:path>
                </a:pathLst>
              </a:custGeom>
              <a:solidFill>
                <a:srgbClr val="9B59B6">
                  <a:alpha val="80000"/>
                </a:srgbClr>
              </a:solidFill>
              <a:ln w="9525" cap="flat">
                <a:noFill/>
                <a:prstDash val="solid"/>
                <a:miter/>
              </a:ln>
            </p:spPr>
            <p:txBody>
              <a:bodyPr rtlCol="0" anchor="ctr"/>
              <a:lstStyle/>
              <a:p>
                <a:endParaRPr lang="en-US"/>
              </a:p>
            </p:txBody>
          </p:sp>
          <p:sp>
            <p:nvSpPr>
              <p:cNvPr id="55" name="TextBox 54">
                <a:extLst>
                  <a:ext uri="{FF2B5EF4-FFF2-40B4-BE49-F238E27FC236}">
                    <a16:creationId xmlns:a16="http://schemas.microsoft.com/office/drawing/2014/main" id="{E2275DFF-E121-C006-50D8-A3E9E9FE8F57}"/>
                  </a:ext>
                </a:extLst>
              </p:cNvPr>
              <p:cNvSpPr txBox="1"/>
              <p:nvPr/>
            </p:nvSpPr>
            <p:spPr>
              <a:xfrm>
                <a:off x="7191873" y="3576384"/>
                <a:ext cx="437152" cy="346829"/>
              </a:xfrm>
              <a:prstGeom prst="rect">
                <a:avLst/>
              </a:prstGeom>
              <a:noFill/>
            </p:spPr>
            <p:txBody>
              <a:bodyPr wrap="none" rtlCol="0">
                <a:spAutoFit/>
              </a:bodyPr>
              <a:lstStyle/>
              <a:p>
                <a:pPr algn="l"/>
                <a:r>
                  <a:rPr lang="en-US" sz="1800" b="1" spc="0" baseline="0">
                    <a:ln/>
                    <a:solidFill>
                      <a:srgbClr val="FFFFFF"/>
                    </a:solidFill>
                    <a:latin typeface="Arial"/>
                    <a:cs typeface="Arial"/>
                    <a:sym typeface="Arial"/>
                    <a:rtl val="0"/>
                  </a:rPr>
                  <a:t>16</a:t>
                </a:r>
              </a:p>
            </p:txBody>
          </p:sp>
          <p:sp>
            <p:nvSpPr>
              <p:cNvPr id="56" name="TextBox 55">
                <a:extLst>
                  <a:ext uri="{FF2B5EF4-FFF2-40B4-BE49-F238E27FC236}">
                    <a16:creationId xmlns:a16="http://schemas.microsoft.com/office/drawing/2014/main" id="{71B6EB49-5DC0-C5BF-02C3-91EEE3A5BA64}"/>
                  </a:ext>
                </a:extLst>
              </p:cNvPr>
              <p:cNvSpPr txBox="1"/>
              <p:nvPr/>
            </p:nvSpPr>
            <p:spPr>
              <a:xfrm>
                <a:off x="7179260" y="3841782"/>
                <a:ext cx="462379" cy="219134"/>
              </a:xfrm>
              <a:prstGeom prst="rect">
                <a:avLst/>
              </a:prstGeom>
              <a:noFill/>
            </p:spPr>
            <p:txBody>
              <a:bodyPr wrap="none" rtlCol="0">
                <a:spAutoFit/>
              </a:bodyPr>
              <a:lstStyle/>
              <a:p>
                <a:pPr algn="l"/>
                <a:r>
                  <a:rPr lang="en-US" sz="900" spc="0" baseline="0">
                    <a:ln/>
                    <a:solidFill>
                      <a:srgbClr val="FFFFFF"/>
                    </a:solidFill>
                    <a:latin typeface="Arial"/>
                    <a:cs typeface="Arial"/>
                    <a:sym typeface="Arial"/>
                    <a:rtl val="0"/>
                  </a:rPr>
                  <a:t>years</a:t>
                </a:r>
              </a:p>
            </p:txBody>
          </p:sp>
          <p:sp>
            <p:nvSpPr>
              <p:cNvPr id="57" name="TextBox 56">
                <a:extLst>
                  <a:ext uri="{FF2B5EF4-FFF2-40B4-BE49-F238E27FC236}">
                    <a16:creationId xmlns:a16="http://schemas.microsoft.com/office/drawing/2014/main" id="{97A0880A-ADDC-CE9A-91E5-21476BB015F6}"/>
                  </a:ext>
                </a:extLst>
              </p:cNvPr>
              <p:cNvSpPr txBox="1"/>
              <p:nvPr/>
            </p:nvSpPr>
            <p:spPr>
              <a:xfrm>
                <a:off x="7890510" y="3584607"/>
                <a:ext cx="761077"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Both Urban</a:t>
                </a:r>
              </a:p>
            </p:txBody>
          </p:sp>
          <p:sp>
            <p:nvSpPr>
              <p:cNvPr id="58" name="TextBox 57">
                <a:extLst>
                  <a:ext uri="{FF2B5EF4-FFF2-40B4-BE49-F238E27FC236}">
                    <a16:creationId xmlns:a16="http://schemas.microsoft.com/office/drawing/2014/main" id="{F192B61C-AF11-1B33-683A-2F4C8E6CC997}"/>
                  </a:ext>
                </a:extLst>
              </p:cNvPr>
              <p:cNvSpPr txBox="1"/>
              <p:nvPr/>
            </p:nvSpPr>
            <p:spPr>
              <a:xfrm>
                <a:off x="7890510" y="3727482"/>
                <a:ext cx="678477"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and Rural</a:t>
                </a:r>
              </a:p>
            </p:txBody>
          </p:sp>
          <p:sp>
            <p:nvSpPr>
              <p:cNvPr id="59" name="TextBox 58">
                <a:extLst>
                  <a:ext uri="{FF2B5EF4-FFF2-40B4-BE49-F238E27FC236}">
                    <a16:creationId xmlns:a16="http://schemas.microsoft.com/office/drawing/2014/main" id="{4DBB9143-5D36-D7D6-A1AA-5E58E19BCEE3}"/>
                  </a:ext>
                </a:extLst>
              </p:cNvPr>
              <p:cNvSpPr txBox="1"/>
              <p:nvPr/>
            </p:nvSpPr>
            <p:spPr>
              <a:xfrm>
                <a:off x="7890510" y="3870357"/>
                <a:ext cx="481466"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Areas</a:t>
                </a:r>
              </a:p>
            </p:txBody>
          </p:sp>
        </p:grpSp>
      </p:grpSp>
      <p:grpSp>
        <p:nvGrpSpPr>
          <p:cNvPr id="60" name="Graphic 2">
            <a:extLst>
              <a:ext uri="{FF2B5EF4-FFF2-40B4-BE49-F238E27FC236}">
                <a16:creationId xmlns:a16="http://schemas.microsoft.com/office/drawing/2014/main" id="{DC0E7249-F8AF-2289-DD92-3992906E7131}"/>
              </a:ext>
            </a:extLst>
          </p:cNvPr>
          <p:cNvGrpSpPr/>
          <p:nvPr/>
        </p:nvGrpSpPr>
        <p:grpSpPr>
          <a:xfrm>
            <a:off x="3505200" y="4548336"/>
            <a:ext cx="3400094" cy="1731791"/>
            <a:chOff x="3505200" y="4548336"/>
            <a:chExt cx="3400094" cy="1731791"/>
          </a:xfrm>
        </p:grpSpPr>
        <p:sp>
          <p:nvSpPr>
            <p:cNvPr id="61" name="TextBox 60">
              <a:extLst>
                <a:ext uri="{FF2B5EF4-FFF2-40B4-BE49-F238E27FC236}">
                  <a16:creationId xmlns:a16="http://schemas.microsoft.com/office/drawing/2014/main" id="{613944FA-F1C8-60C5-5A26-7174DE7E4561}"/>
                </a:ext>
              </a:extLst>
            </p:cNvPr>
            <p:cNvSpPr txBox="1"/>
            <p:nvPr/>
          </p:nvSpPr>
          <p:spPr>
            <a:xfrm>
              <a:off x="4378724" y="4502616"/>
              <a:ext cx="2062951" cy="261699"/>
            </a:xfrm>
            <a:prstGeom prst="rect">
              <a:avLst/>
            </a:prstGeom>
            <a:noFill/>
          </p:spPr>
          <p:txBody>
            <a:bodyPr wrap="none" rtlCol="0">
              <a:spAutoFit/>
            </a:bodyPr>
            <a:lstStyle/>
            <a:p>
              <a:pPr algn="l"/>
              <a:r>
                <a:rPr lang="en-US" sz="1200" b="1" spc="0" baseline="0">
                  <a:ln/>
                  <a:solidFill>
                    <a:srgbClr val="2C3E50"/>
                  </a:solidFill>
                  <a:latin typeface="Arial"/>
                  <a:cs typeface="Arial"/>
                  <a:sym typeface="Arial"/>
                  <a:rtl val="0"/>
                </a:rPr>
                <a:t>Current Pregnancy Status</a:t>
              </a:r>
            </a:p>
          </p:txBody>
        </p:sp>
        <p:grpSp>
          <p:nvGrpSpPr>
            <p:cNvPr id="62" name="Graphic 2">
              <a:extLst>
                <a:ext uri="{FF2B5EF4-FFF2-40B4-BE49-F238E27FC236}">
                  <a16:creationId xmlns:a16="http://schemas.microsoft.com/office/drawing/2014/main" id="{BB3D0EF7-79A7-C49E-9168-DDAEF720132B}"/>
                </a:ext>
              </a:extLst>
            </p:cNvPr>
            <p:cNvGrpSpPr/>
            <p:nvPr/>
          </p:nvGrpSpPr>
          <p:grpSpPr>
            <a:xfrm>
              <a:off x="3505200" y="4963827"/>
              <a:ext cx="3400094" cy="1316301"/>
              <a:chOff x="3505200" y="4963827"/>
              <a:chExt cx="3400094" cy="1316301"/>
            </a:xfrm>
          </p:grpSpPr>
          <p:sp>
            <p:nvSpPr>
              <p:cNvPr id="63" name="TextBox 62">
                <a:extLst>
                  <a:ext uri="{FF2B5EF4-FFF2-40B4-BE49-F238E27FC236}">
                    <a16:creationId xmlns:a16="http://schemas.microsoft.com/office/drawing/2014/main" id="{8422AE1B-4D3B-1B29-0B61-DBCA23300128}"/>
                  </a:ext>
                </a:extLst>
              </p:cNvPr>
              <p:cNvSpPr txBox="1"/>
              <p:nvPr/>
            </p:nvSpPr>
            <p:spPr>
              <a:xfrm>
                <a:off x="3413760" y="4918107"/>
                <a:ext cx="1574348"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Out of 100 adolescent girls:</a:t>
                </a:r>
              </a:p>
            </p:txBody>
          </p:sp>
          <p:grpSp>
            <p:nvGrpSpPr>
              <p:cNvPr id="64" name="Graphic 2">
                <a:extLst>
                  <a:ext uri="{FF2B5EF4-FFF2-40B4-BE49-F238E27FC236}">
                    <a16:creationId xmlns:a16="http://schemas.microsoft.com/office/drawing/2014/main" id="{5B58CB99-B3A7-F234-7097-0218CA0B89E6}"/>
                  </a:ext>
                </a:extLst>
              </p:cNvPr>
              <p:cNvGrpSpPr/>
              <p:nvPr/>
            </p:nvGrpSpPr>
            <p:grpSpPr>
              <a:xfrm>
                <a:off x="3743325" y="5257800"/>
                <a:ext cx="1428750" cy="95250"/>
                <a:chOff x="3743325" y="5257800"/>
                <a:chExt cx="1428750" cy="95250"/>
              </a:xfrm>
              <a:solidFill>
                <a:srgbClr val="E74C3C"/>
              </a:solidFill>
            </p:grpSpPr>
            <p:sp>
              <p:nvSpPr>
                <p:cNvPr id="65" name="Freeform: Shape 64">
                  <a:extLst>
                    <a:ext uri="{FF2B5EF4-FFF2-40B4-BE49-F238E27FC236}">
                      <a16:creationId xmlns:a16="http://schemas.microsoft.com/office/drawing/2014/main" id="{F1106E80-BF43-58B1-D66A-C56B5843E9BA}"/>
                    </a:ext>
                  </a:extLst>
                </p:cNvPr>
                <p:cNvSpPr/>
                <p:nvPr/>
              </p:nvSpPr>
              <p:spPr>
                <a:xfrm>
                  <a:off x="37433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1458D49-3983-3173-D22B-469C0E3C09BA}"/>
                    </a:ext>
                  </a:extLst>
                </p:cNvPr>
                <p:cNvSpPr/>
                <p:nvPr/>
              </p:nvSpPr>
              <p:spPr>
                <a:xfrm>
                  <a:off x="39338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28FB192-D458-1839-F77A-CC594DB27F71}"/>
                    </a:ext>
                  </a:extLst>
                </p:cNvPr>
                <p:cNvSpPr/>
                <p:nvPr/>
              </p:nvSpPr>
              <p:spPr>
                <a:xfrm>
                  <a:off x="41243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413A413-6EED-C528-BD18-EFE7E5BB7EFC}"/>
                    </a:ext>
                  </a:extLst>
                </p:cNvPr>
                <p:cNvSpPr/>
                <p:nvPr/>
              </p:nvSpPr>
              <p:spPr>
                <a:xfrm>
                  <a:off x="43148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4457341-AA96-BBC5-F06B-CAE7C86DFEDF}"/>
                    </a:ext>
                  </a:extLst>
                </p:cNvPr>
                <p:cNvSpPr/>
                <p:nvPr/>
              </p:nvSpPr>
              <p:spPr>
                <a:xfrm>
                  <a:off x="45053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7FD5B03-79E7-C8BD-3955-8BD412CC7C1F}"/>
                    </a:ext>
                  </a:extLst>
                </p:cNvPr>
                <p:cNvSpPr/>
                <p:nvPr/>
              </p:nvSpPr>
              <p:spPr>
                <a:xfrm>
                  <a:off x="46958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82E7E661-5B62-87C7-CB72-C35ED9ACDEAC}"/>
                    </a:ext>
                  </a:extLst>
                </p:cNvPr>
                <p:cNvSpPr/>
                <p:nvPr/>
              </p:nvSpPr>
              <p:spPr>
                <a:xfrm>
                  <a:off x="48863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9DE2BE8-5685-7211-142A-C6E73C7EA956}"/>
                    </a:ext>
                  </a:extLst>
                </p:cNvPr>
                <p:cNvSpPr/>
                <p:nvPr/>
              </p:nvSpPr>
              <p:spPr>
                <a:xfrm>
                  <a:off x="5076825" y="5257800"/>
                  <a:ext cx="95250" cy="95250"/>
                </a:xfrm>
                <a:custGeom>
                  <a:avLst/>
                  <a:gdLst>
                    <a:gd name="connsiteX0" fmla="*/ 95300 w 95250"/>
                    <a:gd name="connsiteY0" fmla="*/ 48060 h 95250"/>
                    <a:gd name="connsiteX1" fmla="*/ 47675 w 95250"/>
                    <a:gd name="connsiteY1" fmla="*/ 95685 h 95250"/>
                    <a:gd name="connsiteX2" fmla="*/ 50 w 95250"/>
                    <a:gd name="connsiteY2" fmla="*/ 48060 h 95250"/>
                    <a:gd name="connsiteX3" fmla="*/ 47675 w 95250"/>
                    <a:gd name="connsiteY3" fmla="*/ 435 h 95250"/>
                    <a:gd name="connsiteX4" fmla="*/ 95300 w 95250"/>
                    <a:gd name="connsiteY4" fmla="*/ 4806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300" y="48060"/>
                      </a:moveTo>
                      <a:cubicBezTo>
                        <a:pt x="95300" y="74363"/>
                        <a:pt x="73978" y="95685"/>
                        <a:pt x="47675" y="95685"/>
                      </a:cubicBezTo>
                      <a:cubicBezTo>
                        <a:pt x="21372" y="95685"/>
                        <a:pt x="50" y="74363"/>
                        <a:pt x="50" y="48060"/>
                      </a:cubicBezTo>
                      <a:cubicBezTo>
                        <a:pt x="50" y="21757"/>
                        <a:pt x="21372" y="435"/>
                        <a:pt x="47675" y="435"/>
                      </a:cubicBezTo>
                      <a:cubicBezTo>
                        <a:pt x="73978" y="435"/>
                        <a:pt x="95300" y="21757"/>
                        <a:pt x="95300" y="48060"/>
                      </a:cubicBezTo>
                      <a:close/>
                    </a:path>
                  </a:pathLst>
                </a:custGeom>
                <a:solidFill>
                  <a:srgbClr val="E74C3C"/>
                </a:solidFill>
                <a:ln w="9525" cap="flat">
                  <a:noFill/>
                  <a:prstDash val="solid"/>
                  <a:miter/>
                </a:ln>
              </p:spPr>
              <p:txBody>
                <a:bodyPr rtlCol="0" anchor="ctr"/>
                <a:lstStyle/>
                <a:p>
                  <a:endParaRPr lang="en-US"/>
                </a:p>
              </p:txBody>
            </p:sp>
          </p:grpSp>
          <p:grpSp>
            <p:nvGrpSpPr>
              <p:cNvPr id="73" name="Graphic 2">
                <a:extLst>
                  <a:ext uri="{FF2B5EF4-FFF2-40B4-BE49-F238E27FC236}">
                    <a16:creationId xmlns:a16="http://schemas.microsoft.com/office/drawing/2014/main" id="{7361CEA3-4B7C-F434-DD51-27393AE9A797}"/>
                  </a:ext>
                </a:extLst>
              </p:cNvPr>
              <p:cNvGrpSpPr/>
              <p:nvPr/>
            </p:nvGrpSpPr>
            <p:grpSpPr>
              <a:xfrm>
                <a:off x="3752850" y="5457825"/>
                <a:ext cx="1790700" cy="457200"/>
                <a:chOff x="3752850" y="5457825"/>
                <a:chExt cx="1790700" cy="457200"/>
              </a:xfrm>
              <a:solidFill>
                <a:srgbClr val="BDC3C7"/>
              </a:solidFill>
            </p:grpSpPr>
            <p:sp>
              <p:nvSpPr>
                <p:cNvPr id="74" name="Freeform: Shape 73">
                  <a:extLst>
                    <a:ext uri="{FF2B5EF4-FFF2-40B4-BE49-F238E27FC236}">
                      <a16:creationId xmlns:a16="http://schemas.microsoft.com/office/drawing/2014/main" id="{92DC232F-C424-B3A3-66DD-451FBF4DB562}"/>
                    </a:ext>
                  </a:extLst>
                </p:cNvPr>
                <p:cNvSpPr/>
                <p:nvPr/>
              </p:nvSpPr>
              <p:spPr>
                <a:xfrm>
                  <a:off x="37528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CF98CA1-8ED6-0BAD-C17D-AD4653FCC45D}"/>
                    </a:ext>
                  </a:extLst>
                </p:cNvPr>
                <p:cNvSpPr/>
                <p:nvPr/>
              </p:nvSpPr>
              <p:spPr>
                <a:xfrm>
                  <a:off x="39433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A4FAD87-1B00-ED77-2158-D7FE79816D59}"/>
                    </a:ext>
                  </a:extLst>
                </p:cNvPr>
                <p:cNvSpPr/>
                <p:nvPr/>
              </p:nvSpPr>
              <p:spPr>
                <a:xfrm>
                  <a:off x="41338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49F663-8F72-5933-6521-F74FB30DEBAE}"/>
                    </a:ext>
                  </a:extLst>
                </p:cNvPr>
                <p:cNvSpPr/>
                <p:nvPr/>
              </p:nvSpPr>
              <p:spPr>
                <a:xfrm>
                  <a:off x="43243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883AF5D-6A81-6C23-9A7A-FECDACD3F78F}"/>
                    </a:ext>
                  </a:extLst>
                </p:cNvPr>
                <p:cNvSpPr/>
                <p:nvPr/>
              </p:nvSpPr>
              <p:spPr>
                <a:xfrm>
                  <a:off x="45148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904BB64-7817-B5DF-0103-BFC42CF28A35}"/>
                    </a:ext>
                  </a:extLst>
                </p:cNvPr>
                <p:cNvSpPr/>
                <p:nvPr/>
              </p:nvSpPr>
              <p:spPr>
                <a:xfrm>
                  <a:off x="47053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A252DB1-0FE0-0EC1-2B69-CC61008A3B2F}"/>
                    </a:ext>
                  </a:extLst>
                </p:cNvPr>
                <p:cNvSpPr/>
                <p:nvPr/>
              </p:nvSpPr>
              <p:spPr>
                <a:xfrm>
                  <a:off x="48958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A40674D-B890-0240-1D90-7F8E24C85612}"/>
                    </a:ext>
                  </a:extLst>
                </p:cNvPr>
                <p:cNvSpPr/>
                <p:nvPr/>
              </p:nvSpPr>
              <p:spPr>
                <a:xfrm>
                  <a:off x="50863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913947B-3A53-597C-462C-7B5648800689}"/>
                    </a:ext>
                  </a:extLst>
                </p:cNvPr>
                <p:cNvSpPr/>
                <p:nvPr/>
              </p:nvSpPr>
              <p:spPr>
                <a:xfrm>
                  <a:off x="52768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5FBA3E8-69AB-9FFC-DA3A-06C36B526711}"/>
                    </a:ext>
                  </a:extLst>
                </p:cNvPr>
                <p:cNvSpPr/>
                <p:nvPr/>
              </p:nvSpPr>
              <p:spPr>
                <a:xfrm>
                  <a:off x="5467350" y="5457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DBFF685-7FFE-7689-7D5C-EF468579A79F}"/>
                    </a:ext>
                  </a:extLst>
                </p:cNvPr>
                <p:cNvSpPr/>
                <p:nvPr/>
              </p:nvSpPr>
              <p:spPr>
                <a:xfrm>
                  <a:off x="37528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786825D-7DCD-ADBF-50D1-1563CB9CB2BB}"/>
                    </a:ext>
                  </a:extLst>
                </p:cNvPr>
                <p:cNvSpPr/>
                <p:nvPr/>
              </p:nvSpPr>
              <p:spPr>
                <a:xfrm>
                  <a:off x="39433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5A5F5C9-CFF5-BCC2-783C-7E80B7D27A19}"/>
                    </a:ext>
                  </a:extLst>
                </p:cNvPr>
                <p:cNvSpPr/>
                <p:nvPr/>
              </p:nvSpPr>
              <p:spPr>
                <a:xfrm>
                  <a:off x="41338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E12CAA7-029F-C708-886C-D582FBB81772}"/>
                    </a:ext>
                  </a:extLst>
                </p:cNvPr>
                <p:cNvSpPr/>
                <p:nvPr/>
              </p:nvSpPr>
              <p:spPr>
                <a:xfrm>
                  <a:off x="43243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63BC25A-F18C-D512-08F0-7D3149667430}"/>
                    </a:ext>
                  </a:extLst>
                </p:cNvPr>
                <p:cNvSpPr/>
                <p:nvPr/>
              </p:nvSpPr>
              <p:spPr>
                <a:xfrm>
                  <a:off x="45148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2CA6819-7A38-9DC0-B1EC-99EC3A78D1C9}"/>
                    </a:ext>
                  </a:extLst>
                </p:cNvPr>
                <p:cNvSpPr/>
                <p:nvPr/>
              </p:nvSpPr>
              <p:spPr>
                <a:xfrm>
                  <a:off x="47053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7E612CF-71DE-FCFD-1F71-1FF936AD3FC7}"/>
                    </a:ext>
                  </a:extLst>
                </p:cNvPr>
                <p:cNvSpPr/>
                <p:nvPr/>
              </p:nvSpPr>
              <p:spPr>
                <a:xfrm>
                  <a:off x="48958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020A21E-AB14-3D5B-C5BB-9BB189743386}"/>
                    </a:ext>
                  </a:extLst>
                </p:cNvPr>
                <p:cNvSpPr/>
                <p:nvPr/>
              </p:nvSpPr>
              <p:spPr>
                <a:xfrm>
                  <a:off x="50863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F6C5811-2F4E-9F23-3CAB-2B923B2280E5}"/>
                    </a:ext>
                  </a:extLst>
                </p:cNvPr>
                <p:cNvSpPr/>
                <p:nvPr/>
              </p:nvSpPr>
              <p:spPr>
                <a:xfrm>
                  <a:off x="52768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D1368C9-5A87-16BF-49ED-6D95545AEA34}"/>
                    </a:ext>
                  </a:extLst>
                </p:cNvPr>
                <p:cNvSpPr/>
                <p:nvPr/>
              </p:nvSpPr>
              <p:spPr>
                <a:xfrm>
                  <a:off x="5467350" y="56483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6F04198-874E-639D-19EB-2F253E060E35}"/>
                    </a:ext>
                  </a:extLst>
                </p:cNvPr>
                <p:cNvSpPr/>
                <p:nvPr/>
              </p:nvSpPr>
              <p:spPr>
                <a:xfrm>
                  <a:off x="37528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A3FC9F4A-258C-00AC-EB30-2321D938C292}"/>
                    </a:ext>
                  </a:extLst>
                </p:cNvPr>
                <p:cNvSpPr/>
                <p:nvPr/>
              </p:nvSpPr>
              <p:spPr>
                <a:xfrm>
                  <a:off x="39433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4118574-1DA7-55E7-FC35-2AF64EB29512}"/>
                    </a:ext>
                  </a:extLst>
                </p:cNvPr>
                <p:cNvSpPr/>
                <p:nvPr/>
              </p:nvSpPr>
              <p:spPr>
                <a:xfrm>
                  <a:off x="41338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18FAAF-85F6-ADF6-8301-F5C5787FDD73}"/>
                    </a:ext>
                  </a:extLst>
                </p:cNvPr>
                <p:cNvSpPr/>
                <p:nvPr/>
              </p:nvSpPr>
              <p:spPr>
                <a:xfrm>
                  <a:off x="43243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B1F3C53-ACCE-1175-E72F-1CFABE46D867}"/>
                    </a:ext>
                  </a:extLst>
                </p:cNvPr>
                <p:cNvSpPr/>
                <p:nvPr/>
              </p:nvSpPr>
              <p:spPr>
                <a:xfrm>
                  <a:off x="45148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90437FD-36F8-7EAE-F9B4-5923164D0AAF}"/>
                    </a:ext>
                  </a:extLst>
                </p:cNvPr>
                <p:cNvSpPr/>
                <p:nvPr/>
              </p:nvSpPr>
              <p:spPr>
                <a:xfrm>
                  <a:off x="47053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D6C8430-961C-CC6E-ABD2-D615B404CACB}"/>
                    </a:ext>
                  </a:extLst>
                </p:cNvPr>
                <p:cNvSpPr/>
                <p:nvPr/>
              </p:nvSpPr>
              <p:spPr>
                <a:xfrm>
                  <a:off x="48958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FE5F2F2-88A3-7A77-73F9-08C717B84B23}"/>
                    </a:ext>
                  </a:extLst>
                </p:cNvPr>
                <p:cNvSpPr/>
                <p:nvPr/>
              </p:nvSpPr>
              <p:spPr>
                <a:xfrm>
                  <a:off x="50863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AED235F-D1D5-335A-0DE2-E83A5146A094}"/>
                    </a:ext>
                  </a:extLst>
                </p:cNvPr>
                <p:cNvSpPr/>
                <p:nvPr/>
              </p:nvSpPr>
              <p:spPr>
                <a:xfrm>
                  <a:off x="52768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2266C3A-831B-DBBE-DAEC-5D344B3CD77B}"/>
                    </a:ext>
                  </a:extLst>
                </p:cNvPr>
                <p:cNvSpPr/>
                <p:nvPr/>
              </p:nvSpPr>
              <p:spPr>
                <a:xfrm>
                  <a:off x="5467350" y="5838825"/>
                  <a:ext cx="76200" cy="76200"/>
                </a:xfrm>
                <a:custGeom>
                  <a:avLst/>
                  <a:gdLst>
                    <a:gd name="connsiteX0" fmla="*/ 76250 w 76200"/>
                    <a:gd name="connsiteY0" fmla="*/ 38535 h 76200"/>
                    <a:gd name="connsiteX1" fmla="*/ 38150 w 76200"/>
                    <a:gd name="connsiteY1" fmla="*/ 76635 h 76200"/>
                    <a:gd name="connsiteX2" fmla="*/ 50 w 76200"/>
                    <a:gd name="connsiteY2" fmla="*/ 38535 h 76200"/>
                    <a:gd name="connsiteX3" fmla="*/ 38150 w 76200"/>
                    <a:gd name="connsiteY3" fmla="*/ 435 h 76200"/>
                    <a:gd name="connsiteX4" fmla="*/ 76250 w 76200"/>
                    <a:gd name="connsiteY4" fmla="*/ 3853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6250" y="38535"/>
                      </a:moveTo>
                      <a:cubicBezTo>
                        <a:pt x="76250" y="59577"/>
                        <a:pt x="59192" y="76635"/>
                        <a:pt x="38150" y="76635"/>
                      </a:cubicBezTo>
                      <a:cubicBezTo>
                        <a:pt x="17108" y="76635"/>
                        <a:pt x="50" y="59577"/>
                        <a:pt x="50" y="38535"/>
                      </a:cubicBezTo>
                      <a:cubicBezTo>
                        <a:pt x="50" y="17493"/>
                        <a:pt x="17108" y="435"/>
                        <a:pt x="38150" y="435"/>
                      </a:cubicBezTo>
                      <a:cubicBezTo>
                        <a:pt x="59192" y="435"/>
                        <a:pt x="76250" y="17493"/>
                        <a:pt x="76250" y="38535"/>
                      </a:cubicBezTo>
                      <a:close/>
                    </a:path>
                  </a:pathLst>
                </a:custGeom>
                <a:solidFill>
                  <a:srgbClr val="BDC3C7"/>
                </a:solidFill>
                <a:ln w="9525" cap="flat">
                  <a:noFill/>
                  <a:prstDash val="solid"/>
                  <a:miter/>
                </a:ln>
              </p:spPr>
              <p:txBody>
                <a:bodyPr rtlCol="0" anchor="ctr"/>
                <a:lstStyle/>
                <a:p>
                  <a:endParaRPr lang="en-US"/>
                </a:p>
              </p:txBody>
            </p:sp>
          </p:grpSp>
          <p:sp>
            <p:nvSpPr>
              <p:cNvPr id="104" name="TextBox 103">
                <a:extLst>
                  <a:ext uri="{FF2B5EF4-FFF2-40B4-BE49-F238E27FC236}">
                    <a16:creationId xmlns:a16="http://schemas.microsoft.com/office/drawing/2014/main" id="{320661EF-32C8-A4E0-07D8-9E235E57E795}"/>
                  </a:ext>
                </a:extLst>
              </p:cNvPr>
              <p:cNvSpPr txBox="1"/>
              <p:nvPr/>
            </p:nvSpPr>
            <p:spPr>
              <a:xfrm>
                <a:off x="5795010" y="5044536"/>
                <a:ext cx="964450" cy="474523"/>
              </a:xfrm>
              <a:prstGeom prst="rect">
                <a:avLst/>
              </a:prstGeom>
              <a:noFill/>
            </p:spPr>
            <p:txBody>
              <a:bodyPr wrap="none" rtlCol="0">
                <a:spAutoFit/>
              </a:bodyPr>
              <a:lstStyle/>
              <a:p>
                <a:pPr algn="l"/>
                <a:r>
                  <a:rPr lang="en-US" sz="2700" b="1" spc="0" baseline="0">
                    <a:ln/>
                    <a:solidFill>
                      <a:srgbClr val="E74C3C"/>
                    </a:solidFill>
                    <a:latin typeface="Arial"/>
                    <a:cs typeface="Arial"/>
                    <a:sym typeface="Arial"/>
                    <a:rtl val="0"/>
                  </a:rPr>
                  <a:t>7.8%</a:t>
                </a:r>
              </a:p>
            </p:txBody>
          </p:sp>
          <p:sp>
            <p:nvSpPr>
              <p:cNvPr id="105" name="TextBox 104">
                <a:extLst>
                  <a:ext uri="{FF2B5EF4-FFF2-40B4-BE49-F238E27FC236}">
                    <a16:creationId xmlns:a16="http://schemas.microsoft.com/office/drawing/2014/main" id="{FE059503-0058-FD3C-5AF5-74544C5ED29B}"/>
                  </a:ext>
                </a:extLst>
              </p:cNvPr>
              <p:cNvSpPr txBox="1"/>
              <p:nvPr/>
            </p:nvSpPr>
            <p:spPr>
              <a:xfrm>
                <a:off x="5795010" y="5441982"/>
                <a:ext cx="646554"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Currently</a:t>
                </a:r>
              </a:p>
            </p:txBody>
          </p:sp>
          <p:sp>
            <p:nvSpPr>
              <p:cNvPr id="106" name="TextBox 105">
                <a:extLst>
                  <a:ext uri="{FF2B5EF4-FFF2-40B4-BE49-F238E27FC236}">
                    <a16:creationId xmlns:a16="http://schemas.microsoft.com/office/drawing/2014/main" id="{3D63A250-ED9D-EFC2-9728-BD680BE8F866}"/>
                  </a:ext>
                </a:extLst>
              </p:cNvPr>
              <p:cNvSpPr txBox="1"/>
              <p:nvPr/>
            </p:nvSpPr>
            <p:spPr>
              <a:xfrm>
                <a:off x="5795010" y="5584857"/>
                <a:ext cx="646777" cy="219134"/>
              </a:xfrm>
              <a:prstGeom prst="rect">
                <a:avLst/>
              </a:prstGeom>
              <a:noFill/>
            </p:spPr>
            <p:txBody>
              <a:bodyPr wrap="none" rtlCol="0">
                <a:spAutoFit/>
              </a:bodyPr>
              <a:lstStyle/>
              <a:p>
                <a:pPr algn="l"/>
                <a:r>
                  <a:rPr lang="en-US" sz="900" spc="0" baseline="0">
                    <a:ln/>
                    <a:solidFill>
                      <a:srgbClr val="2C3E50"/>
                    </a:solidFill>
                    <a:latin typeface="Arial"/>
                    <a:cs typeface="Arial"/>
                    <a:sym typeface="Arial"/>
                    <a:rtl val="0"/>
                  </a:rPr>
                  <a:t>Pregnant</a:t>
                </a:r>
              </a:p>
            </p:txBody>
          </p:sp>
          <p:sp>
            <p:nvSpPr>
              <p:cNvPr id="107" name="TextBox 106">
                <a:extLst>
                  <a:ext uri="{FF2B5EF4-FFF2-40B4-BE49-F238E27FC236}">
                    <a16:creationId xmlns:a16="http://schemas.microsoft.com/office/drawing/2014/main" id="{4CB481EF-DDBA-5F83-B698-738C74D48986}"/>
                  </a:ext>
                </a:extLst>
              </p:cNvPr>
              <p:cNvSpPr txBox="1"/>
              <p:nvPr/>
            </p:nvSpPr>
            <p:spPr>
              <a:xfrm>
                <a:off x="5795010" y="5831604"/>
                <a:ext cx="974575" cy="208493"/>
              </a:xfrm>
              <a:prstGeom prst="rect">
                <a:avLst/>
              </a:prstGeom>
              <a:noFill/>
            </p:spPr>
            <p:txBody>
              <a:bodyPr wrap="none" rtlCol="0">
                <a:spAutoFit/>
              </a:bodyPr>
              <a:lstStyle/>
              <a:p>
                <a:pPr algn="l"/>
                <a:r>
                  <a:rPr lang="en-US" sz="825" b="1" spc="0" baseline="0">
                    <a:ln/>
                    <a:solidFill>
                      <a:srgbClr val="E74C3C"/>
                    </a:solidFill>
                    <a:latin typeface="Arial"/>
                    <a:cs typeface="Arial"/>
                    <a:sym typeface="Arial"/>
                    <a:rtl val="0"/>
                  </a:rPr>
                  <a:t>Urgent Need for</a:t>
                </a:r>
              </a:p>
            </p:txBody>
          </p:sp>
          <p:sp>
            <p:nvSpPr>
              <p:cNvPr id="108" name="TextBox 107">
                <a:extLst>
                  <a:ext uri="{FF2B5EF4-FFF2-40B4-BE49-F238E27FC236}">
                    <a16:creationId xmlns:a16="http://schemas.microsoft.com/office/drawing/2014/main" id="{FA737D48-7920-83D1-220D-CB09D64FF852}"/>
                  </a:ext>
                </a:extLst>
              </p:cNvPr>
              <p:cNvSpPr txBox="1"/>
              <p:nvPr/>
            </p:nvSpPr>
            <p:spPr>
              <a:xfrm>
                <a:off x="5795010" y="5974479"/>
                <a:ext cx="1201724" cy="208493"/>
              </a:xfrm>
              <a:prstGeom prst="rect">
                <a:avLst/>
              </a:prstGeom>
              <a:noFill/>
            </p:spPr>
            <p:txBody>
              <a:bodyPr wrap="none" rtlCol="0">
                <a:spAutoFit/>
              </a:bodyPr>
              <a:lstStyle/>
              <a:p>
                <a:pPr algn="l"/>
                <a:r>
                  <a:rPr lang="en-US" sz="825" b="1" spc="0" baseline="0">
                    <a:ln/>
                    <a:solidFill>
                      <a:srgbClr val="E74C3C"/>
                    </a:solidFill>
                    <a:latin typeface="Arial"/>
                    <a:cs typeface="Arial"/>
                    <a:sym typeface="Arial"/>
                    <a:rtl val="0"/>
                  </a:rPr>
                  <a:t>Reproductive Health</a:t>
                </a:r>
              </a:p>
            </p:txBody>
          </p:sp>
          <p:sp>
            <p:nvSpPr>
              <p:cNvPr id="109" name="TextBox 108">
                <a:extLst>
                  <a:ext uri="{FF2B5EF4-FFF2-40B4-BE49-F238E27FC236}">
                    <a16:creationId xmlns:a16="http://schemas.microsoft.com/office/drawing/2014/main" id="{3B99F7A4-02A9-2B86-78EB-16950659A575}"/>
                  </a:ext>
                </a:extLst>
              </p:cNvPr>
              <p:cNvSpPr txBox="1"/>
              <p:nvPr/>
            </p:nvSpPr>
            <p:spPr>
              <a:xfrm>
                <a:off x="5795010" y="6117354"/>
                <a:ext cx="840742" cy="208493"/>
              </a:xfrm>
              <a:prstGeom prst="rect">
                <a:avLst/>
              </a:prstGeom>
              <a:noFill/>
            </p:spPr>
            <p:txBody>
              <a:bodyPr wrap="none" rtlCol="0">
                <a:spAutoFit/>
              </a:bodyPr>
              <a:lstStyle/>
              <a:p>
                <a:pPr algn="l"/>
                <a:r>
                  <a:rPr lang="en-US" sz="825" b="1" spc="0" baseline="0">
                    <a:ln/>
                    <a:solidFill>
                      <a:srgbClr val="E74C3C"/>
                    </a:solidFill>
                    <a:latin typeface="Arial"/>
                    <a:cs typeface="Arial"/>
                    <a:sym typeface="Arial"/>
                    <a:rtl val="0"/>
                  </a:rPr>
                  <a:t>Interventions</a:t>
                </a:r>
              </a:p>
            </p:txBody>
          </p:sp>
        </p:grpSp>
      </p:grpSp>
      <p:grpSp>
        <p:nvGrpSpPr>
          <p:cNvPr id="110" name="Graphic 2">
            <a:extLst>
              <a:ext uri="{FF2B5EF4-FFF2-40B4-BE49-F238E27FC236}">
                <a16:creationId xmlns:a16="http://schemas.microsoft.com/office/drawing/2014/main" id="{1258927F-0E1C-DDD1-DC2F-DE0CB593FE87}"/>
              </a:ext>
            </a:extLst>
          </p:cNvPr>
          <p:cNvGrpSpPr/>
          <p:nvPr/>
        </p:nvGrpSpPr>
        <p:grpSpPr>
          <a:xfrm>
            <a:off x="7315200" y="4591050"/>
            <a:ext cx="3810000" cy="1333500"/>
            <a:chOff x="7315200" y="4591050"/>
            <a:chExt cx="3810000" cy="1333500"/>
          </a:xfrm>
        </p:grpSpPr>
        <p:sp>
          <p:nvSpPr>
            <p:cNvPr id="111" name="Freeform: Shape 110">
              <a:extLst>
                <a:ext uri="{FF2B5EF4-FFF2-40B4-BE49-F238E27FC236}">
                  <a16:creationId xmlns:a16="http://schemas.microsoft.com/office/drawing/2014/main" id="{279B55F1-4660-7C1F-5DDE-1B97962A57B9}"/>
                </a:ext>
              </a:extLst>
            </p:cNvPr>
            <p:cNvSpPr/>
            <p:nvPr/>
          </p:nvSpPr>
          <p:spPr>
            <a:xfrm>
              <a:off x="7315200" y="4591050"/>
              <a:ext cx="3810000" cy="1333500"/>
            </a:xfrm>
            <a:custGeom>
              <a:avLst/>
              <a:gdLst>
                <a:gd name="connsiteX0" fmla="*/ 3734250 w 3810000"/>
                <a:gd name="connsiteY0" fmla="*/ 400 h 1333500"/>
                <a:gd name="connsiteX1" fmla="*/ 3810450 w 3810000"/>
                <a:gd name="connsiteY1" fmla="*/ 400 h 1333500"/>
                <a:gd name="connsiteX2" fmla="*/ 3810450 w 3810000"/>
                <a:gd name="connsiteY2" fmla="*/ 1333900 h 1333500"/>
                <a:gd name="connsiteX3" fmla="*/ 3734250 w 3810000"/>
                <a:gd name="connsiteY3" fmla="*/ 1333900 h 1333500"/>
                <a:gd name="connsiteX4" fmla="*/ 76650 w 3810000"/>
                <a:gd name="connsiteY4" fmla="*/ 1333900 h 1333500"/>
                <a:gd name="connsiteX5" fmla="*/ 450 w 3810000"/>
                <a:gd name="connsiteY5" fmla="*/ 1333900 h 1333500"/>
                <a:gd name="connsiteX6" fmla="*/ 450 w 3810000"/>
                <a:gd name="connsiteY6" fmla="*/ 400 h 1333500"/>
                <a:gd name="connsiteX7" fmla="*/ 76650 w 3810000"/>
                <a:gd name="connsiteY7" fmla="*/ 40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0" h="1333500">
                  <a:moveTo>
                    <a:pt x="3734250" y="400"/>
                  </a:moveTo>
                  <a:cubicBezTo>
                    <a:pt x="3776334" y="400"/>
                    <a:pt x="3810450" y="400"/>
                    <a:pt x="3810450" y="400"/>
                  </a:cubicBezTo>
                  <a:lnTo>
                    <a:pt x="3810450" y="1333900"/>
                  </a:lnTo>
                  <a:cubicBezTo>
                    <a:pt x="3810450" y="1333900"/>
                    <a:pt x="3776334" y="1333900"/>
                    <a:pt x="3734250" y="1333900"/>
                  </a:cubicBezTo>
                  <a:lnTo>
                    <a:pt x="76650" y="1333900"/>
                  </a:lnTo>
                  <a:cubicBezTo>
                    <a:pt x="34566" y="1333900"/>
                    <a:pt x="450" y="1333900"/>
                    <a:pt x="450" y="1333900"/>
                  </a:cubicBezTo>
                  <a:lnTo>
                    <a:pt x="450" y="400"/>
                  </a:lnTo>
                  <a:cubicBezTo>
                    <a:pt x="450" y="400"/>
                    <a:pt x="34566" y="400"/>
                    <a:pt x="76650" y="400"/>
                  </a:cubicBezTo>
                  <a:close/>
                </a:path>
              </a:pathLst>
            </a:custGeom>
            <a:solidFill>
              <a:srgbClr val="ECF0F1"/>
            </a:solidFill>
            <a:ln w="19050" cap="flat">
              <a:solidFill>
                <a:srgbClr val="BDC3C7"/>
              </a:solid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440E47E8-0A80-0F73-9474-77C4971A53AB}"/>
                </a:ext>
              </a:extLst>
            </p:cNvPr>
            <p:cNvSpPr txBox="1"/>
            <p:nvPr/>
          </p:nvSpPr>
          <p:spPr>
            <a:xfrm>
              <a:off x="8383972" y="4615111"/>
              <a:ext cx="1672454" cy="240416"/>
            </a:xfrm>
            <a:prstGeom prst="rect">
              <a:avLst/>
            </a:prstGeom>
            <a:noFill/>
          </p:spPr>
          <p:txBody>
            <a:bodyPr wrap="none" rtlCol="0">
              <a:spAutoFit/>
            </a:bodyPr>
            <a:lstStyle/>
            <a:p>
              <a:pPr algn="l"/>
              <a:r>
                <a:rPr lang="en-US" sz="1050" b="1" spc="0" baseline="0">
                  <a:ln/>
                  <a:solidFill>
                    <a:srgbClr val="2C3E50"/>
                  </a:solidFill>
                  <a:latin typeface="Arial"/>
                  <a:cs typeface="Arial"/>
                  <a:sym typeface="Arial"/>
                  <a:rtl val="0"/>
                </a:rPr>
                <a:t>Key Policy Implications</a:t>
              </a:r>
            </a:p>
          </p:txBody>
        </p:sp>
        <p:sp>
          <p:nvSpPr>
            <p:cNvPr id="113" name="TextBox 112">
              <a:extLst>
                <a:ext uri="{FF2B5EF4-FFF2-40B4-BE49-F238E27FC236}">
                  <a16:creationId xmlns:a16="http://schemas.microsoft.com/office/drawing/2014/main" id="{E6911CEE-E6F5-3636-9B92-4DF6CD58B486}"/>
                </a:ext>
              </a:extLst>
            </p:cNvPr>
            <p:cNvSpPr txBox="1"/>
            <p:nvPr/>
          </p:nvSpPr>
          <p:spPr>
            <a:xfrm>
              <a:off x="7414260" y="4831479"/>
              <a:ext cx="3212862"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 Rural girls face 48% higher risk of early union (21.6% vs 14.6%)</a:t>
              </a:r>
            </a:p>
          </p:txBody>
        </p:sp>
        <p:sp>
          <p:nvSpPr>
            <p:cNvPr id="114" name="TextBox 113">
              <a:extLst>
                <a:ext uri="{FF2B5EF4-FFF2-40B4-BE49-F238E27FC236}">
                  <a16:creationId xmlns:a16="http://schemas.microsoft.com/office/drawing/2014/main" id="{FD221E79-D86B-BE43-FB51-25E2CD202EBF}"/>
                </a:ext>
              </a:extLst>
            </p:cNvPr>
            <p:cNvSpPr txBox="1"/>
            <p:nvPr/>
          </p:nvSpPr>
          <p:spPr>
            <a:xfrm>
              <a:off x="7414260" y="4974354"/>
              <a:ext cx="2985764"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 Education reduces marriage risk by 61% (31.4% → 12.1%)</a:t>
              </a:r>
            </a:p>
          </p:txBody>
        </p:sp>
        <p:sp>
          <p:nvSpPr>
            <p:cNvPr id="115" name="TextBox 114">
              <a:extLst>
                <a:ext uri="{FF2B5EF4-FFF2-40B4-BE49-F238E27FC236}">
                  <a16:creationId xmlns:a16="http://schemas.microsoft.com/office/drawing/2014/main" id="{BD21950F-BD6F-B3C4-4848-3288A49AEFEC}"/>
                </a:ext>
              </a:extLst>
            </p:cNvPr>
            <p:cNvSpPr txBox="1"/>
            <p:nvPr/>
          </p:nvSpPr>
          <p:spPr>
            <a:xfrm>
              <a:off x="7414260" y="5117229"/>
              <a:ext cx="3383582"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 Wealth disparity creates 3.2x risk difference across economic levels</a:t>
              </a:r>
            </a:p>
          </p:txBody>
        </p:sp>
        <p:sp>
          <p:nvSpPr>
            <p:cNvPr id="116" name="TextBox 115">
              <a:extLst>
                <a:ext uri="{FF2B5EF4-FFF2-40B4-BE49-F238E27FC236}">
                  <a16:creationId xmlns:a16="http://schemas.microsoft.com/office/drawing/2014/main" id="{6C97CE6E-6D8F-0D6B-792D-6D45CDCB45CA}"/>
                </a:ext>
              </a:extLst>
            </p:cNvPr>
            <p:cNvSpPr txBox="1"/>
            <p:nvPr/>
          </p:nvSpPr>
          <p:spPr>
            <a:xfrm>
              <a:off x="7414260" y="5260104"/>
              <a:ext cx="3155052"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 Sexual debut occurs at median age 16 regardless of residence</a:t>
              </a:r>
            </a:p>
          </p:txBody>
        </p:sp>
        <p:sp>
          <p:nvSpPr>
            <p:cNvPr id="117" name="TextBox 116">
              <a:extLst>
                <a:ext uri="{FF2B5EF4-FFF2-40B4-BE49-F238E27FC236}">
                  <a16:creationId xmlns:a16="http://schemas.microsoft.com/office/drawing/2014/main" id="{2FD5B5C8-B40C-3945-FB6B-72EAF395D4BB}"/>
                </a:ext>
              </a:extLst>
            </p:cNvPr>
            <p:cNvSpPr txBox="1"/>
            <p:nvPr/>
          </p:nvSpPr>
          <p:spPr>
            <a:xfrm>
              <a:off x="7414260" y="5402979"/>
              <a:ext cx="3306075" cy="208493"/>
            </a:xfrm>
            <a:prstGeom prst="rect">
              <a:avLst/>
            </a:prstGeom>
            <a:noFill/>
          </p:spPr>
          <p:txBody>
            <a:bodyPr wrap="none" rtlCol="0">
              <a:spAutoFit/>
            </a:bodyPr>
            <a:lstStyle/>
            <a:p>
              <a:pPr algn="l"/>
              <a:r>
                <a:rPr lang="en-US" sz="825" spc="0" baseline="0">
                  <a:ln/>
                  <a:solidFill>
                    <a:srgbClr val="2C3E50"/>
                  </a:solidFill>
                  <a:latin typeface="Arial"/>
                  <a:cs typeface="Arial"/>
                  <a:sym typeface="Arial"/>
                  <a:rtl val="0"/>
                </a:rPr>
                <a:t>• Nearly 8% current pregnancy rate requires immediate intervention</a:t>
              </a:r>
            </a:p>
          </p:txBody>
        </p:sp>
        <p:sp>
          <p:nvSpPr>
            <p:cNvPr id="118" name="TextBox 117">
              <a:extLst>
                <a:ext uri="{FF2B5EF4-FFF2-40B4-BE49-F238E27FC236}">
                  <a16:creationId xmlns:a16="http://schemas.microsoft.com/office/drawing/2014/main" id="{60022201-505E-46D4-BD85-16B95B9275FE}"/>
                </a:ext>
              </a:extLst>
            </p:cNvPr>
            <p:cNvSpPr txBox="1"/>
            <p:nvPr/>
          </p:nvSpPr>
          <p:spPr>
            <a:xfrm>
              <a:off x="7414260" y="5641104"/>
              <a:ext cx="3792808" cy="208493"/>
            </a:xfrm>
            <a:prstGeom prst="rect">
              <a:avLst/>
            </a:prstGeom>
            <a:noFill/>
          </p:spPr>
          <p:txBody>
            <a:bodyPr wrap="none" rtlCol="0">
              <a:spAutoFit/>
            </a:bodyPr>
            <a:lstStyle/>
            <a:p>
              <a:pPr algn="l"/>
              <a:r>
                <a:rPr lang="en-US" sz="825" b="1" spc="0" baseline="0">
                  <a:ln/>
                  <a:solidFill>
                    <a:srgbClr val="E74C3C"/>
                  </a:solidFill>
                  <a:latin typeface="Arial"/>
                  <a:cs typeface="Arial"/>
                  <a:sym typeface="Arial"/>
                  <a:rtl val="0"/>
                </a:rPr>
                <a:t>Priority: Education access + wealth inequality reduction + rural outreach</a:t>
              </a:r>
            </a:p>
          </p:txBody>
        </p:sp>
      </p:grpSp>
      <p:grpSp>
        <p:nvGrpSpPr>
          <p:cNvPr id="119" name="Graphic 2">
            <a:extLst>
              <a:ext uri="{FF2B5EF4-FFF2-40B4-BE49-F238E27FC236}">
                <a16:creationId xmlns:a16="http://schemas.microsoft.com/office/drawing/2014/main" id="{E74EB9B5-6BC5-B2FE-F132-D0CF595D7D7E}"/>
              </a:ext>
            </a:extLst>
          </p:cNvPr>
          <p:cNvGrpSpPr/>
          <p:nvPr/>
        </p:nvGrpSpPr>
        <p:grpSpPr>
          <a:xfrm>
            <a:off x="3505200" y="6782199"/>
            <a:ext cx="5013289" cy="402803"/>
            <a:chOff x="3505200" y="6782199"/>
            <a:chExt cx="5013289" cy="402803"/>
          </a:xfrm>
          <a:solidFill>
            <a:srgbClr val="7F8C8D"/>
          </a:solidFill>
        </p:grpSpPr>
        <p:sp>
          <p:nvSpPr>
            <p:cNvPr id="120" name="TextBox 119">
              <a:extLst>
                <a:ext uri="{FF2B5EF4-FFF2-40B4-BE49-F238E27FC236}">
                  <a16:creationId xmlns:a16="http://schemas.microsoft.com/office/drawing/2014/main" id="{9CA8E6DA-1F98-A0A3-D008-CF633E0BD7B2}"/>
                </a:ext>
              </a:extLst>
            </p:cNvPr>
            <p:cNvSpPr txBox="1"/>
            <p:nvPr/>
          </p:nvSpPr>
          <p:spPr>
            <a:xfrm>
              <a:off x="3413760" y="6736479"/>
              <a:ext cx="3391819" cy="208493"/>
            </a:xfrm>
            <a:prstGeom prst="rect">
              <a:avLst/>
            </a:prstGeom>
            <a:noFill/>
          </p:spPr>
          <p:txBody>
            <a:bodyPr wrap="none" rtlCol="0">
              <a:spAutoFit/>
            </a:bodyPr>
            <a:lstStyle/>
            <a:p>
              <a:pPr algn="l"/>
              <a:r>
                <a:rPr lang="en-US" sz="825" spc="0" baseline="0">
                  <a:ln/>
                  <a:solidFill>
                    <a:srgbClr val="7F8C8D"/>
                  </a:solidFill>
                  <a:latin typeface="Arial"/>
                  <a:cs typeface="Arial"/>
                  <a:sym typeface="Arial"/>
                  <a:rtl val="0"/>
                </a:rPr>
                <a:t>Data Source: 2016 Uganda Demographic and Health Survey (UDHS)</a:t>
              </a:r>
            </a:p>
          </p:txBody>
        </p:sp>
        <p:sp>
          <p:nvSpPr>
            <p:cNvPr id="121" name="TextBox 120">
              <a:extLst>
                <a:ext uri="{FF2B5EF4-FFF2-40B4-BE49-F238E27FC236}">
                  <a16:creationId xmlns:a16="http://schemas.microsoft.com/office/drawing/2014/main" id="{31608A1C-56C1-EBC9-F934-DBBC87C02E14}"/>
                </a:ext>
              </a:extLst>
            </p:cNvPr>
            <p:cNvSpPr txBox="1"/>
            <p:nvPr/>
          </p:nvSpPr>
          <p:spPr>
            <a:xfrm>
              <a:off x="3413760" y="6879354"/>
              <a:ext cx="4519838" cy="208493"/>
            </a:xfrm>
            <a:prstGeom prst="rect">
              <a:avLst/>
            </a:prstGeom>
            <a:noFill/>
          </p:spPr>
          <p:txBody>
            <a:bodyPr wrap="none" rtlCol="0">
              <a:spAutoFit/>
            </a:bodyPr>
            <a:lstStyle/>
            <a:p>
              <a:pPr algn="l"/>
              <a:r>
                <a:rPr lang="en-US" sz="825" spc="0" baseline="0">
                  <a:ln/>
                  <a:solidFill>
                    <a:srgbClr val="7F8C8D"/>
                  </a:solidFill>
                  <a:latin typeface="Arial"/>
                  <a:cs typeface="Arial"/>
                  <a:sym typeface="Arial"/>
                  <a:rtl val="0"/>
                </a:rPr>
                <a:t>Analysis Method: AI-powered data analysis using Cursor | Study Population: Girls aged 15-19</a:t>
              </a:r>
            </a:p>
          </p:txBody>
        </p:sp>
        <p:sp>
          <p:nvSpPr>
            <p:cNvPr id="122" name="TextBox 121">
              <a:extLst>
                <a:ext uri="{FF2B5EF4-FFF2-40B4-BE49-F238E27FC236}">
                  <a16:creationId xmlns:a16="http://schemas.microsoft.com/office/drawing/2014/main" id="{E9763583-2840-D794-F574-588CE4F2EE5A}"/>
                </a:ext>
              </a:extLst>
            </p:cNvPr>
            <p:cNvSpPr txBox="1"/>
            <p:nvPr/>
          </p:nvSpPr>
          <p:spPr>
            <a:xfrm>
              <a:off x="3413760" y="7022229"/>
              <a:ext cx="5196169" cy="208493"/>
            </a:xfrm>
            <a:prstGeom prst="rect">
              <a:avLst/>
            </a:prstGeom>
            <a:noFill/>
          </p:spPr>
          <p:txBody>
            <a:bodyPr wrap="none" rtlCol="0">
              <a:spAutoFit/>
            </a:bodyPr>
            <a:lstStyle/>
            <a:p>
              <a:pPr algn="l"/>
              <a:r>
                <a:rPr lang="en-US" sz="825" b="1" spc="0" baseline="0">
                  <a:ln/>
                  <a:solidFill>
                    <a:srgbClr val="7F8C8D"/>
                  </a:solidFill>
                  <a:latin typeface="Arial"/>
                  <a:cs typeface="Arial"/>
                  <a:sym typeface="Arial"/>
                  <a:rtl val="0"/>
                </a:rPr>
                <a:t>Conclusion: Education and wealth serve as protective factors against early reproductive health risks</a:t>
              </a:r>
            </a:p>
          </p:txBody>
        </p:sp>
      </p:grpSp>
      <p:sp>
        <p:nvSpPr>
          <p:cNvPr id="123" name="Freeform: Shape 122">
            <a:extLst>
              <a:ext uri="{FF2B5EF4-FFF2-40B4-BE49-F238E27FC236}">
                <a16:creationId xmlns:a16="http://schemas.microsoft.com/office/drawing/2014/main" id="{C9377EB9-2183-4A83-1619-9FE1CBCC5D3E}"/>
              </a:ext>
            </a:extLst>
          </p:cNvPr>
          <p:cNvSpPr/>
          <p:nvPr/>
        </p:nvSpPr>
        <p:spPr>
          <a:xfrm>
            <a:off x="9934575" y="1971675"/>
            <a:ext cx="476250" cy="476250"/>
          </a:xfrm>
          <a:custGeom>
            <a:avLst/>
            <a:gdLst>
              <a:gd name="connsiteX0" fmla="*/ 476250 w 476250"/>
              <a:gd name="connsiteY0" fmla="*/ 238125 h 476250"/>
              <a:gd name="connsiteX1" fmla="*/ 238125 w 476250"/>
              <a:gd name="connsiteY1" fmla="*/ 476250 h 476250"/>
              <a:gd name="connsiteX2" fmla="*/ 0 w 476250"/>
              <a:gd name="connsiteY2" fmla="*/ 238125 h 476250"/>
              <a:gd name="connsiteX3" fmla="*/ 238125 w 476250"/>
              <a:gd name="connsiteY3" fmla="*/ 0 h 476250"/>
              <a:gd name="connsiteX4" fmla="*/ 476250 w 476250"/>
              <a:gd name="connsiteY4" fmla="*/ 238125 h 47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0" h="476250">
                <a:moveTo>
                  <a:pt x="476250" y="238125"/>
                </a:moveTo>
                <a:cubicBezTo>
                  <a:pt x="476250" y="369638"/>
                  <a:pt x="369638" y="476250"/>
                  <a:pt x="238125" y="476250"/>
                </a:cubicBezTo>
                <a:cubicBezTo>
                  <a:pt x="106612" y="476250"/>
                  <a:pt x="0" y="369638"/>
                  <a:pt x="0" y="238125"/>
                </a:cubicBezTo>
                <a:cubicBezTo>
                  <a:pt x="0" y="106612"/>
                  <a:pt x="106612" y="0"/>
                  <a:pt x="238125" y="0"/>
                </a:cubicBezTo>
                <a:cubicBezTo>
                  <a:pt x="369638" y="0"/>
                  <a:pt x="476250" y="106612"/>
                  <a:pt x="476250" y="238125"/>
                </a:cubicBezTo>
                <a:close/>
              </a:path>
            </a:pathLst>
          </a:custGeom>
          <a:solidFill>
            <a:srgbClr val="E8F6F3">
              <a:alpha val="5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413FC4F2-BB4E-1213-4CE5-44E17B9A5B86}"/>
              </a:ext>
            </a:extLst>
          </p:cNvPr>
          <p:cNvSpPr/>
          <p:nvPr/>
        </p:nvSpPr>
        <p:spPr>
          <a:xfrm>
            <a:off x="10315575" y="2352675"/>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rgbClr val="D5EDF7">
              <a:alpha val="5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470493E-57F0-9CEB-CAED-DA8F4F33FAA5}"/>
              </a:ext>
            </a:extLst>
          </p:cNvPr>
          <p:cNvSpPr/>
          <p:nvPr/>
        </p:nvSpPr>
        <p:spPr>
          <a:xfrm>
            <a:off x="10648950" y="2495550"/>
            <a:ext cx="381000" cy="381000"/>
          </a:xfrm>
          <a:custGeom>
            <a:avLst/>
            <a:gdLst>
              <a:gd name="connsiteX0" fmla="*/ 381000 w 381000"/>
              <a:gd name="connsiteY0" fmla="*/ 190500 h 381000"/>
              <a:gd name="connsiteX1" fmla="*/ 190500 w 381000"/>
              <a:gd name="connsiteY1" fmla="*/ 381000 h 381000"/>
              <a:gd name="connsiteX2" fmla="*/ 0 w 381000"/>
              <a:gd name="connsiteY2" fmla="*/ 190500 h 381000"/>
              <a:gd name="connsiteX3" fmla="*/ 190500 w 381000"/>
              <a:gd name="connsiteY3" fmla="*/ 0 h 381000"/>
              <a:gd name="connsiteX4" fmla="*/ 381000 w 381000"/>
              <a:gd name="connsiteY4" fmla="*/ 1905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 h="381000">
                <a:moveTo>
                  <a:pt x="381000" y="190500"/>
                </a:moveTo>
                <a:cubicBezTo>
                  <a:pt x="381000" y="295710"/>
                  <a:pt x="295710" y="381000"/>
                  <a:pt x="190500" y="381000"/>
                </a:cubicBezTo>
                <a:cubicBezTo>
                  <a:pt x="85290" y="381000"/>
                  <a:pt x="0" y="295710"/>
                  <a:pt x="0" y="190500"/>
                </a:cubicBezTo>
                <a:cubicBezTo>
                  <a:pt x="0" y="85290"/>
                  <a:pt x="85290" y="0"/>
                  <a:pt x="190500" y="0"/>
                </a:cubicBezTo>
                <a:cubicBezTo>
                  <a:pt x="295710" y="0"/>
                  <a:pt x="381000" y="85290"/>
                  <a:pt x="381000" y="190500"/>
                </a:cubicBezTo>
                <a:close/>
              </a:path>
            </a:pathLst>
          </a:custGeom>
          <a:solidFill>
            <a:srgbClr val="FCF3CF">
              <a:alpha val="50000"/>
            </a:srgbClr>
          </a:solidFill>
          <a:ln w="9525" cap="flat">
            <a:noFill/>
            <a:prstDash val="solid"/>
            <a:miter/>
          </a:ln>
        </p:spPr>
        <p:txBody>
          <a:bodyPr rtlCol="0" anchor="ctr"/>
          <a:lstStyle/>
          <a:p>
            <a:endParaRPr lang="en-US"/>
          </a:p>
        </p:txBody>
      </p:sp>
      <p:sp>
        <p:nvSpPr>
          <p:cNvPr id="2" name="Oval 1">
            <a:extLst>
              <a:ext uri="{FF2B5EF4-FFF2-40B4-BE49-F238E27FC236}">
                <a16:creationId xmlns:a16="http://schemas.microsoft.com/office/drawing/2014/main" id="{1A71F2BC-D5C7-772E-2BFD-DF27AC747088}"/>
              </a:ext>
            </a:extLst>
          </p:cNvPr>
          <p:cNvSpPr/>
          <p:nvPr/>
        </p:nvSpPr>
        <p:spPr>
          <a:xfrm>
            <a:off x="10618976" y="1787927"/>
            <a:ext cx="2769110" cy="2773491"/>
          </a:xfrm>
          <a:prstGeom prst="ellips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SVG downloaded file from Claude A.I</a:t>
            </a:r>
          </a:p>
        </p:txBody>
      </p:sp>
    </p:spTree>
    <p:extLst>
      <p:ext uri="{BB962C8B-B14F-4D97-AF65-F5344CB8AC3E}">
        <p14:creationId xmlns:p14="http://schemas.microsoft.com/office/powerpoint/2010/main" val="1315749589"/>
      </p:ext>
    </p:extLst>
  </p:cSld>
  <p:clrMapOvr>
    <a:masterClrMapping/>
  </p:clrMapOvr>
  <mc:AlternateContent xmlns:mc="http://schemas.openxmlformats.org/markup-compatibility/2006">
    <mc:Choice xmlns:p14="http://schemas.microsoft.com/office/powerpoint/2010/main" Requires="p14">
      <p:transition spd="slow" p14:dur="2000" advTm="5303"/>
    </mc:Choice>
    <mc:Fallback>
      <p:transition spd="slow" advTm="530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50437" y="3148846"/>
            <a:ext cx="6172200" cy="771525"/>
          </a:xfrm>
          <a:prstGeom prst="rect">
            <a:avLst/>
          </a:prstGeom>
          <a:noFill/>
          <a:ln/>
        </p:spPr>
        <p:txBody>
          <a:bodyPr wrap="none" lIns="0" tIns="0" rIns="0" bIns="0" rtlCol="0" anchor="t"/>
          <a:lstStyle/>
          <a:p>
            <a:pPr marL="0" indent="0" algn="l">
              <a:lnSpc>
                <a:spcPts val="6050"/>
              </a:lnSpc>
              <a:buNone/>
            </a:pPr>
            <a:r>
              <a:rPr lang="en-US" sz="4850" dirty="0">
                <a:solidFill>
                  <a:srgbClr val="F2F2F3"/>
                </a:solidFill>
                <a:latin typeface="Poppins Light" pitchFamily="34" charset="0"/>
                <a:ea typeface="Poppins Light" pitchFamily="34" charset="-122"/>
                <a:cs typeface="Poppins Light" pitchFamily="34" charset="-120"/>
              </a:rPr>
              <a:t>Any questions?</a:t>
            </a:r>
            <a:endParaRPr lang="en-US" sz="4850" dirty="0"/>
          </a:p>
        </p:txBody>
      </p:sp>
      <p:sp>
        <p:nvSpPr>
          <p:cNvPr id="3" name="Text 1"/>
          <p:cNvSpPr/>
          <p:nvPr/>
        </p:nvSpPr>
        <p:spPr>
          <a:xfrm>
            <a:off x="6350437" y="4290655"/>
            <a:ext cx="7415927" cy="790099"/>
          </a:xfrm>
          <a:prstGeom prst="rect">
            <a:avLst/>
          </a:prstGeom>
          <a:noFill/>
          <a:ln/>
        </p:spPr>
        <p:txBody>
          <a:bodyPr wrap="square" lIns="0" tIns="0" rIns="0" bIns="0" rtlCol="0" anchor="t"/>
          <a:lstStyle/>
          <a:p>
            <a:pPr marL="0" indent="0" algn="l">
              <a:lnSpc>
                <a:spcPts val="3100"/>
              </a:lnSpc>
              <a:buNone/>
            </a:pPr>
            <a:r>
              <a:rPr lang="en-US" sz="1900" dirty="0">
                <a:solidFill>
                  <a:srgbClr val="E5E0DF"/>
                </a:solidFill>
                <a:latin typeface="Roboto Light" pitchFamily="34" charset="0"/>
                <a:ea typeface="Roboto Light" pitchFamily="34" charset="-122"/>
                <a:cs typeface="Roboto Light" pitchFamily="34" charset="-120"/>
              </a:rPr>
              <a:t>Thank you for your time. Iam here to answer any questions you may have.</a:t>
            </a:r>
            <a:endParaRPr lang="en-US" sz="1900"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6"/>
    </mc:Choice>
    <mc:Fallback xmlns="">
      <p:transition spd="slow" advTm="245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917025"/>
            <a:ext cx="7011353"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Presentation Outline</a:t>
            </a:r>
            <a:endParaRPr lang="en-US" sz="4450" dirty="0"/>
          </a:p>
        </p:txBody>
      </p:sp>
      <p:sp>
        <p:nvSpPr>
          <p:cNvPr id="3" name="Shape 1"/>
          <p:cNvSpPr/>
          <p:nvPr/>
        </p:nvSpPr>
        <p:spPr>
          <a:xfrm>
            <a:off x="758309" y="3063002"/>
            <a:ext cx="487442" cy="487442"/>
          </a:xfrm>
          <a:prstGeom prst="roundRect">
            <a:avLst>
              <a:gd name="adj" fmla="val 18669"/>
            </a:avLst>
          </a:prstGeom>
          <a:solidFill>
            <a:srgbClr val="740B0B"/>
          </a:solidFill>
          <a:ln w="7620">
            <a:solidFill>
              <a:srgbClr val="8D2424"/>
            </a:solidFill>
            <a:prstDash val="solid"/>
          </a:ln>
        </p:spPr>
      </p:sp>
      <p:sp>
        <p:nvSpPr>
          <p:cNvPr id="4" name="Text 2"/>
          <p:cNvSpPr/>
          <p:nvPr/>
        </p:nvSpPr>
        <p:spPr>
          <a:xfrm>
            <a:off x="830997" y="3092946"/>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5" name="Text 3"/>
          <p:cNvSpPr/>
          <p:nvPr/>
        </p:nvSpPr>
        <p:spPr>
          <a:xfrm>
            <a:off x="1462326" y="4101382"/>
            <a:ext cx="4565452"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Introduction to Cursor IDE</a:t>
            </a:r>
            <a:endParaRPr lang="en-US" sz="2200" dirty="0"/>
          </a:p>
        </p:txBody>
      </p:sp>
      <p:sp>
        <p:nvSpPr>
          <p:cNvPr id="6" name="Shape 4"/>
          <p:cNvSpPr/>
          <p:nvPr/>
        </p:nvSpPr>
        <p:spPr>
          <a:xfrm>
            <a:off x="758309" y="3983712"/>
            <a:ext cx="487442" cy="487442"/>
          </a:xfrm>
          <a:prstGeom prst="roundRect">
            <a:avLst>
              <a:gd name="adj" fmla="val 18669"/>
            </a:avLst>
          </a:prstGeom>
          <a:solidFill>
            <a:srgbClr val="740B0B"/>
          </a:solidFill>
          <a:ln w="7620">
            <a:solidFill>
              <a:srgbClr val="8D2424"/>
            </a:solidFill>
            <a:prstDash val="solid"/>
          </a:ln>
        </p:spPr>
      </p:sp>
      <p:sp>
        <p:nvSpPr>
          <p:cNvPr id="7" name="Text 5"/>
          <p:cNvSpPr/>
          <p:nvPr/>
        </p:nvSpPr>
        <p:spPr>
          <a:xfrm>
            <a:off x="830997" y="4013656"/>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8" name="Text 6"/>
          <p:cNvSpPr/>
          <p:nvPr/>
        </p:nvSpPr>
        <p:spPr>
          <a:xfrm>
            <a:off x="1462326" y="3194209"/>
            <a:ext cx="2948464"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Project Objective</a:t>
            </a:r>
            <a:endParaRPr lang="en-US" sz="2200" dirty="0"/>
          </a:p>
        </p:txBody>
      </p:sp>
      <p:sp>
        <p:nvSpPr>
          <p:cNvPr id="9" name="Shape 7"/>
          <p:cNvSpPr/>
          <p:nvPr/>
        </p:nvSpPr>
        <p:spPr>
          <a:xfrm>
            <a:off x="758309" y="4904423"/>
            <a:ext cx="487442" cy="487442"/>
          </a:xfrm>
          <a:prstGeom prst="roundRect">
            <a:avLst>
              <a:gd name="adj" fmla="val 18669"/>
            </a:avLst>
          </a:prstGeom>
          <a:solidFill>
            <a:srgbClr val="740B0B"/>
          </a:solidFill>
          <a:ln w="7620">
            <a:solidFill>
              <a:srgbClr val="8D2424"/>
            </a:solidFill>
            <a:prstDash val="solid"/>
          </a:ln>
        </p:spPr>
      </p:sp>
      <p:sp>
        <p:nvSpPr>
          <p:cNvPr id="10" name="Text 8"/>
          <p:cNvSpPr/>
          <p:nvPr/>
        </p:nvSpPr>
        <p:spPr>
          <a:xfrm>
            <a:off x="830997" y="493436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1" name="Text 9"/>
          <p:cNvSpPr/>
          <p:nvPr/>
        </p:nvSpPr>
        <p:spPr>
          <a:xfrm>
            <a:off x="1462326" y="4978837"/>
            <a:ext cx="305502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Expected Outputs</a:t>
            </a:r>
            <a:endParaRPr lang="en-US" sz="2200" dirty="0"/>
          </a:p>
        </p:txBody>
      </p:sp>
      <p:sp>
        <p:nvSpPr>
          <p:cNvPr id="12" name="Shape 10"/>
          <p:cNvSpPr/>
          <p:nvPr/>
        </p:nvSpPr>
        <p:spPr>
          <a:xfrm>
            <a:off x="758309" y="5825133"/>
            <a:ext cx="487442" cy="487442"/>
          </a:xfrm>
          <a:prstGeom prst="roundRect">
            <a:avLst>
              <a:gd name="adj" fmla="val 18669"/>
            </a:avLst>
          </a:prstGeom>
          <a:solidFill>
            <a:srgbClr val="740B0B"/>
          </a:solidFill>
          <a:ln w="7620">
            <a:solidFill>
              <a:srgbClr val="8D2424"/>
            </a:solidFill>
            <a:prstDash val="solid"/>
          </a:ln>
        </p:spPr>
      </p:sp>
      <p:sp>
        <p:nvSpPr>
          <p:cNvPr id="13" name="Text 11"/>
          <p:cNvSpPr/>
          <p:nvPr/>
        </p:nvSpPr>
        <p:spPr>
          <a:xfrm>
            <a:off x="830997" y="585507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4</a:t>
            </a:r>
            <a:endParaRPr lang="en-US" sz="2650" dirty="0"/>
          </a:p>
        </p:txBody>
      </p:sp>
      <p:sp>
        <p:nvSpPr>
          <p:cNvPr id="14" name="Text 12"/>
          <p:cNvSpPr/>
          <p:nvPr/>
        </p:nvSpPr>
        <p:spPr>
          <a:xfrm>
            <a:off x="1462326" y="5899547"/>
            <a:ext cx="4236839"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Case Study Project</a:t>
            </a:r>
            <a:endParaRPr lang="en-US" sz="2200" dirty="0"/>
          </a:p>
        </p:txBody>
      </p:sp>
    </p:spTree>
  </p:cSld>
  <p:clrMapOvr>
    <a:masterClrMapping/>
  </p:clrMapOvr>
  <mc:AlternateContent xmlns:mc="http://schemas.openxmlformats.org/markup-compatibility/2006">
    <mc:Choice xmlns:p14="http://schemas.microsoft.com/office/powerpoint/2010/main" Requires="p14">
      <p:transition spd="slow" p14:dur="2000" advTm="3031"/>
    </mc:Choice>
    <mc:Fallback>
      <p:transition spd="slow" advTm="30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199555"/>
            <a:ext cx="570154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1.0 Objective: </a:t>
            </a:r>
            <a:endParaRPr lang="en-US" sz="4450" dirty="0"/>
          </a:p>
        </p:txBody>
      </p:sp>
      <p:sp>
        <p:nvSpPr>
          <p:cNvPr id="3" name="Text 1"/>
          <p:cNvSpPr/>
          <p:nvPr/>
        </p:nvSpPr>
        <p:spPr>
          <a:xfrm>
            <a:off x="758309" y="2432090"/>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presentation aims to showcase AI-assisted data analysis using Cursor on the 2016 Uganda Demographic and Health Survey. The primary focus is on Adolescent reproductive health behavior among girls aged 15-19.</a:t>
            </a:r>
            <a:endParaRPr lang="en-US" sz="1700" dirty="0"/>
          </a:p>
        </p:txBody>
      </p:sp>
      <p:sp>
        <p:nvSpPr>
          <p:cNvPr id="4" name="Text 2"/>
          <p:cNvSpPr/>
          <p:nvPr/>
        </p:nvSpPr>
        <p:spPr>
          <a:xfrm>
            <a:off x="758309" y="4035504"/>
            <a:ext cx="3175040"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Specific Objective:</a:t>
            </a:r>
            <a:endParaRPr lang="en-US" sz="2200" dirty="0"/>
          </a:p>
        </p:txBody>
      </p:sp>
      <p:sp>
        <p:nvSpPr>
          <p:cNvPr id="5" name="Text 3"/>
          <p:cNvSpPr/>
          <p:nvPr/>
        </p:nvSpPr>
        <p:spPr>
          <a:xfrm>
            <a:off x="758309" y="4608314"/>
            <a:ext cx="6292572" cy="138684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Compile a concise report (HTML or PDF) analyzing reproductive health and behavior indicators by background characteristics. This involves examining factors like residence, education, and wealth.</a:t>
            </a:r>
            <a:endParaRPr lang="en-US" sz="1700" dirty="0"/>
          </a:p>
        </p:txBody>
      </p:sp>
      <p:sp>
        <p:nvSpPr>
          <p:cNvPr id="6" name="Text 4"/>
          <p:cNvSpPr/>
          <p:nvPr/>
        </p:nvSpPr>
        <p:spPr>
          <a:xfrm>
            <a:off x="758309" y="6070878"/>
            <a:ext cx="62925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Design SVG for  Findings using Claude.aI</a:t>
            </a:r>
            <a:endParaRPr lang="en-US" sz="1700" dirty="0"/>
          </a:p>
        </p:txBody>
      </p:sp>
      <p:pic>
        <p:nvPicPr>
          <p:cNvPr id="7" name="Image 0" descr="preencoded.png"/>
          <p:cNvPicPr>
            <a:picLocks noChangeAspect="1"/>
          </p:cNvPicPr>
          <p:nvPr/>
        </p:nvPicPr>
        <p:blipFill>
          <a:blip r:embed="rId3"/>
          <a:stretch>
            <a:fillRect/>
          </a:stretch>
        </p:blipFill>
        <p:spPr>
          <a:xfrm>
            <a:off x="7587139" y="2480905"/>
            <a:ext cx="6292572" cy="43054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72"/>
    </mc:Choice>
    <mc:Fallback>
      <p:transition spd="slow" advTm="3147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199555"/>
            <a:ext cx="9586913"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2.0 Introduction: Cursor IDE</a:t>
            </a:r>
            <a:endParaRPr lang="en-US" sz="4450" dirty="0"/>
          </a:p>
        </p:txBody>
      </p:sp>
      <p:sp>
        <p:nvSpPr>
          <p:cNvPr id="3" name="Text 1"/>
          <p:cNvSpPr/>
          <p:nvPr/>
        </p:nvSpPr>
        <p:spPr>
          <a:xfrm>
            <a:off x="758309" y="2432090"/>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Cursor is an advanced Integrated Development Environment (IDE) designed to enhance the coding experience, especially for data science and statistical computing. It offers a powerful, user-friendly interface tailored for languages like R and Python.</a:t>
            </a:r>
            <a:endParaRPr lang="en-US" sz="1700" dirty="0"/>
          </a:p>
        </p:txBody>
      </p:sp>
      <p:sp>
        <p:nvSpPr>
          <p:cNvPr id="4" name="Text 2"/>
          <p:cNvSpPr/>
          <p:nvPr/>
        </p:nvSpPr>
        <p:spPr>
          <a:xfrm>
            <a:off x="758309" y="4360545"/>
            <a:ext cx="6292572" cy="208026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Key features include intelligent code completion, real-time collaboration, comprehensive debugging tools, and robust project management. These capabilities streamline the development workflow for professional data analysts, developers, and researchers with prior programming experience.</a:t>
            </a:r>
            <a:endParaRPr lang="en-US" sz="1700" dirty="0"/>
          </a:p>
        </p:txBody>
      </p:sp>
      <p:pic>
        <p:nvPicPr>
          <p:cNvPr id="5" name="Image 0" descr="preencoded.png"/>
          <p:cNvPicPr>
            <a:picLocks noChangeAspect="1"/>
          </p:cNvPicPr>
          <p:nvPr/>
        </p:nvPicPr>
        <p:blipFill>
          <a:blip r:embed="rId3"/>
          <a:stretch>
            <a:fillRect/>
          </a:stretch>
        </p:blipFill>
        <p:spPr>
          <a:xfrm>
            <a:off x="7587139" y="2480905"/>
            <a:ext cx="6292572" cy="43054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74"/>
    </mc:Choice>
    <mc:Fallback>
      <p:transition spd="slow" advTm="296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426732"/>
            <a:ext cx="6999923"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3.0 Expected Output</a:t>
            </a:r>
            <a:endParaRPr lang="en-US" sz="4450" dirty="0"/>
          </a:p>
        </p:txBody>
      </p:sp>
      <p:pic>
        <p:nvPicPr>
          <p:cNvPr id="3" name="Image 0" descr="preencoded.png"/>
          <p:cNvPicPr>
            <a:picLocks noChangeAspect="1"/>
          </p:cNvPicPr>
          <p:nvPr/>
        </p:nvPicPr>
        <p:blipFill>
          <a:blip r:embed="rId3"/>
          <a:stretch>
            <a:fillRect/>
          </a:stretch>
        </p:blipFill>
        <p:spPr>
          <a:xfrm>
            <a:off x="758309" y="3572708"/>
            <a:ext cx="649962" cy="649962"/>
          </a:xfrm>
          <a:prstGeom prst="rect">
            <a:avLst/>
          </a:prstGeom>
        </p:spPr>
      </p:pic>
      <p:sp>
        <p:nvSpPr>
          <p:cNvPr id="4" name="Text 1"/>
          <p:cNvSpPr/>
          <p:nvPr/>
        </p:nvSpPr>
        <p:spPr>
          <a:xfrm>
            <a:off x="758309" y="4493419"/>
            <a:ext cx="4022169"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Final report File (HTML)</a:t>
            </a:r>
            <a:endParaRPr lang="en-US" sz="2200" dirty="0"/>
          </a:p>
        </p:txBody>
      </p:sp>
      <p:sp>
        <p:nvSpPr>
          <p:cNvPr id="5" name="Text 2"/>
          <p:cNvSpPr/>
          <p:nvPr/>
        </p:nvSpPr>
        <p:spPr>
          <a:xfrm>
            <a:off x="758309" y="4979551"/>
            <a:ext cx="6421517"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6" name="Text 3"/>
          <p:cNvSpPr/>
          <p:nvPr/>
        </p:nvSpPr>
        <p:spPr>
          <a:xfrm>
            <a:off x="758309" y="5456158"/>
            <a:ext cx="6421517"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contain the knitted report by Cursor</a:t>
            </a:r>
            <a:endParaRPr lang="en-US" sz="1700" dirty="0"/>
          </a:p>
        </p:txBody>
      </p:sp>
      <p:pic>
        <p:nvPicPr>
          <p:cNvPr id="7" name="Image 1" descr="preencoded.png"/>
          <p:cNvPicPr>
            <a:picLocks noChangeAspect="1"/>
          </p:cNvPicPr>
          <p:nvPr/>
        </p:nvPicPr>
        <p:blipFill>
          <a:blip r:embed="rId4"/>
          <a:stretch>
            <a:fillRect/>
          </a:stretch>
        </p:blipFill>
        <p:spPr>
          <a:xfrm>
            <a:off x="7450574" y="3572708"/>
            <a:ext cx="649962" cy="649962"/>
          </a:xfrm>
          <a:prstGeom prst="rect">
            <a:avLst/>
          </a:prstGeom>
        </p:spPr>
      </p:pic>
      <p:sp>
        <p:nvSpPr>
          <p:cNvPr id="8" name="Text 4"/>
          <p:cNvSpPr/>
          <p:nvPr/>
        </p:nvSpPr>
        <p:spPr>
          <a:xfrm>
            <a:off x="7450574" y="4493419"/>
            <a:ext cx="415182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Visual Summary SVG file</a:t>
            </a:r>
            <a:endParaRPr lang="en-US" sz="2200" dirty="0"/>
          </a:p>
        </p:txBody>
      </p:sp>
      <p:sp>
        <p:nvSpPr>
          <p:cNvPr id="9" name="Text 5"/>
          <p:cNvSpPr/>
          <p:nvPr/>
        </p:nvSpPr>
        <p:spPr>
          <a:xfrm>
            <a:off x="7450574" y="4979551"/>
            <a:ext cx="6421517"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a visual Summary of Findings from the report</a:t>
            </a:r>
            <a:endParaRPr lang="en-US" sz="1700" dirty="0"/>
          </a:p>
        </p:txBody>
      </p:sp>
    </p:spTree>
  </p:cSld>
  <p:clrMapOvr>
    <a:masterClrMapping/>
  </p:clrMapOvr>
  <mc:AlternateContent xmlns:mc="http://schemas.openxmlformats.org/markup-compatibility/2006">
    <mc:Choice xmlns:p14="http://schemas.microsoft.com/office/powerpoint/2010/main" Requires="p14">
      <p:transition spd="slow" p14:dur="2000" advTm="10121"/>
    </mc:Choice>
    <mc:Fallback>
      <p:transition spd="slow" advTm="101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714732"/>
            <a:ext cx="13113782" cy="1282779"/>
          </a:xfrm>
          <a:prstGeom prst="rect">
            <a:avLst/>
          </a:prstGeom>
          <a:noFill/>
          <a:ln/>
        </p:spPr>
        <p:txBody>
          <a:bodyPr wrap="square" lIns="0" tIns="0" rIns="0" bIns="0" rtlCol="0" anchor="t"/>
          <a:lstStyle/>
          <a:p>
            <a:pPr marL="0" indent="0" algn="l">
              <a:lnSpc>
                <a:spcPts val="5050"/>
              </a:lnSpc>
              <a:buNone/>
            </a:pPr>
            <a:r>
              <a:rPr lang="en-US" sz="4000" dirty="0">
                <a:solidFill>
                  <a:srgbClr val="FAEBEB"/>
                </a:solidFill>
                <a:latin typeface="Dela Gothic One" pitchFamily="34" charset="0"/>
                <a:ea typeface="Dela Gothic One" pitchFamily="34" charset="-122"/>
                <a:cs typeface="Dela Gothic One" pitchFamily="34" charset="-120"/>
              </a:rPr>
              <a:t>4.0 Case Study: Adolescent Reproductive Health Behavior</a:t>
            </a:r>
            <a:endParaRPr lang="en-US" sz="4000" dirty="0"/>
          </a:p>
        </p:txBody>
      </p:sp>
      <p:sp>
        <p:nvSpPr>
          <p:cNvPr id="3" name="Text 1"/>
          <p:cNvSpPr/>
          <p:nvPr/>
        </p:nvSpPr>
        <p:spPr>
          <a:xfrm>
            <a:off x="758309" y="2465308"/>
            <a:ext cx="6319004" cy="623887"/>
          </a:xfrm>
          <a:prstGeom prst="rect">
            <a:avLst/>
          </a:prstGeom>
          <a:noFill/>
          <a:ln/>
        </p:spPr>
        <p:txBody>
          <a:bodyPr wrap="square" lIns="0" tIns="0" rIns="0" bIns="0" rtlCol="0" anchor="t"/>
          <a:lstStyle/>
          <a:p>
            <a:pPr marL="0" indent="0" algn="l">
              <a:lnSpc>
                <a:spcPts val="2450"/>
              </a:lnSpc>
              <a:buNone/>
            </a:pPr>
            <a:r>
              <a:rPr lang="en-US" sz="1500" dirty="0">
                <a:solidFill>
                  <a:srgbClr val="FFE5E5"/>
                </a:solidFill>
                <a:latin typeface="DM Sans" pitchFamily="34" charset="0"/>
                <a:ea typeface="DM Sans" pitchFamily="34" charset="-122"/>
                <a:cs typeface="DM Sans" pitchFamily="34" charset="-120"/>
              </a:rPr>
              <a:t>To generate the HTML report, a specific workflow was implemented leveraging AI assistance within Cursor:</a:t>
            </a:r>
            <a:endParaRPr lang="en-US" sz="1500" dirty="0"/>
          </a:p>
        </p:txBody>
      </p:sp>
      <p:sp>
        <p:nvSpPr>
          <p:cNvPr id="4" name="Text 2"/>
          <p:cNvSpPr/>
          <p:nvPr/>
        </p:nvSpPr>
        <p:spPr>
          <a:xfrm>
            <a:off x="758309" y="3264575"/>
            <a:ext cx="6319004" cy="935831"/>
          </a:xfrm>
          <a:prstGeom prst="rect">
            <a:avLst/>
          </a:prstGeom>
          <a:noFill/>
          <a:ln/>
        </p:spPr>
        <p:txBody>
          <a:bodyPr wrap="square" lIns="0" tIns="0" rIns="0" bIns="0" rtlCol="0" anchor="t"/>
          <a:lstStyle/>
          <a:p>
            <a:pPr marL="342900" indent="-342900" algn="l">
              <a:lnSpc>
                <a:spcPts val="2450"/>
              </a:lnSpc>
              <a:buSzPct val="100000"/>
              <a:buFont typeface="+mj-lt"/>
              <a:buAutoNum type="arabicPeriod"/>
            </a:pPr>
            <a:r>
              <a:rPr lang="en-US" sz="1500" b="1" dirty="0">
                <a:solidFill>
                  <a:srgbClr val="FFE5E5"/>
                </a:solidFill>
                <a:latin typeface="DM Sans" pitchFamily="34" charset="0"/>
                <a:ea typeface="DM Sans" pitchFamily="34" charset="-122"/>
                <a:cs typeface="DM Sans" pitchFamily="34" charset="-120"/>
              </a:rPr>
              <a:t>AI Model Selection:</a:t>
            </a:r>
            <a:r>
              <a:rPr lang="en-US" sz="1500" dirty="0">
                <a:solidFill>
                  <a:srgbClr val="FFE5E5"/>
                </a:solidFill>
                <a:latin typeface="DM Sans" pitchFamily="34" charset="0"/>
                <a:ea typeface="DM Sans" pitchFamily="34" charset="-122"/>
                <a:cs typeface="DM Sans" pitchFamily="34" charset="-120"/>
              </a:rPr>
              <a:t> The Claude 3.7 Sonnet model was chosen for its enhanced performance with R language, ensuring robust code generation and analysis.</a:t>
            </a:r>
            <a:endParaRPr lang="en-US" sz="1500" dirty="0"/>
          </a:p>
        </p:txBody>
      </p:sp>
      <p:sp>
        <p:nvSpPr>
          <p:cNvPr id="5" name="Text 3"/>
          <p:cNvSpPr/>
          <p:nvPr/>
        </p:nvSpPr>
        <p:spPr>
          <a:xfrm>
            <a:off x="758309" y="4268629"/>
            <a:ext cx="6319004" cy="623887"/>
          </a:xfrm>
          <a:prstGeom prst="rect">
            <a:avLst/>
          </a:prstGeom>
          <a:noFill/>
          <a:ln/>
        </p:spPr>
        <p:txBody>
          <a:bodyPr wrap="square" lIns="0" tIns="0" rIns="0" bIns="0" rtlCol="0" anchor="t"/>
          <a:lstStyle/>
          <a:p>
            <a:pPr marL="342900" indent="-342900" algn="l">
              <a:lnSpc>
                <a:spcPts val="2450"/>
              </a:lnSpc>
              <a:buSzPct val="100000"/>
              <a:buFont typeface="+mj-lt"/>
              <a:buAutoNum type="arabicPeriod" startAt="2"/>
            </a:pPr>
            <a:r>
              <a:rPr lang="en-US" sz="1500" b="1" dirty="0">
                <a:solidFill>
                  <a:srgbClr val="FFE5E5"/>
                </a:solidFill>
                <a:latin typeface="DM Sans" pitchFamily="34" charset="0"/>
                <a:ea typeface="DM Sans" pitchFamily="34" charset="-122"/>
                <a:cs typeface="DM Sans" pitchFamily="34" charset="-120"/>
              </a:rPr>
              <a:t>Initial Agent Prompt:</a:t>
            </a:r>
            <a:r>
              <a:rPr lang="en-US" sz="1500" dirty="0">
                <a:solidFill>
                  <a:srgbClr val="FFE5E5"/>
                </a:solidFill>
                <a:latin typeface="DM Sans" pitchFamily="34" charset="0"/>
                <a:ea typeface="DM Sans" pitchFamily="34" charset="-122"/>
                <a:cs typeface="DM Sans" pitchFamily="34" charset="-120"/>
              </a:rPr>
              <a:t> A foundational prompt guided the AI agent's role and operational parameters.</a:t>
            </a:r>
            <a:endParaRPr lang="en-US" sz="1500" dirty="0"/>
          </a:p>
        </p:txBody>
      </p:sp>
      <p:sp>
        <p:nvSpPr>
          <p:cNvPr id="6" name="Text 4"/>
          <p:cNvSpPr/>
          <p:nvPr/>
        </p:nvSpPr>
        <p:spPr>
          <a:xfrm>
            <a:off x="1050727" y="5111829"/>
            <a:ext cx="6026587" cy="2183606"/>
          </a:xfrm>
          <a:prstGeom prst="rect">
            <a:avLst/>
          </a:prstGeom>
          <a:noFill/>
          <a:ln/>
        </p:spPr>
        <p:txBody>
          <a:bodyPr wrap="square" lIns="0" tIns="0" rIns="0" bIns="0" rtlCol="0" anchor="t"/>
          <a:lstStyle/>
          <a:p>
            <a:pPr marL="0" indent="0" algn="l">
              <a:lnSpc>
                <a:spcPts val="2450"/>
              </a:lnSpc>
              <a:buNone/>
            </a:pPr>
            <a:r>
              <a:rPr lang="en-US" sz="1500" b="1" dirty="0">
                <a:solidFill>
                  <a:srgbClr val="FFE5E5"/>
                </a:solidFill>
                <a:latin typeface="DM Sans" pitchFamily="34" charset="0"/>
                <a:ea typeface="DM Sans" pitchFamily="34" charset="-122"/>
                <a:cs typeface="DM Sans" pitchFamily="34" charset="-120"/>
              </a:rPr>
              <a:t>Prompt:</a:t>
            </a:r>
            <a:r>
              <a:rPr lang="en-US" sz="1500" dirty="0">
                <a:solidFill>
                  <a:srgbClr val="FFE5E5"/>
                </a:solidFill>
                <a:latin typeface="DM Sans" pitchFamily="34" charset="0"/>
                <a:ea typeface="DM Sans" pitchFamily="34" charset="-122"/>
                <a:cs typeface="DM Sans" pitchFamily="34" charset="-120"/>
              </a:rPr>
              <a:t> </a:t>
            </a:r>
            <a:r>
              <a:rPr lang="en-US" sz="1500" i="1" dirty="0">
                <a:solidFill>
                  <a:srgbClr val="FFE5E5"/>
                </a:solidFill>
                <a:latin typeface="DM Sans" pitchFamily="34" charset="0"/>
                <a:ea typeface="DM Sans" pitchFamily="34" charset="-122"/>
                <a:cs typeface="DM Sans" pitchFamily="34" charset="-120"/>
              </a:rPr>
              <a:t>"You are an AI agent that creates data reports. You create reports by writing code to an Rmarkdown file (with github_document output), knitting that file, then reading the output md file to validate your work. You repeat this edit, knit, review loop until the reporting task is achieved. Use plots, tables, and inline R code where appropriate. Code should be hidden from the output."</a:t>
            </a:r>
            <a:endParaRPr lang="en-US" sz="1500" dirty="0"/>
          </a:p>
        </p:txBody>
      </p:sp>
      <p:sp>
        <p:nvSpPr>
          <p:cNvPr id="7" name="Shape 5"/>
          <p:cNvSpPr/>
          <p:nvPr/>
        </p:nvSpPr>
        <p:spPr>
          <a:xfrm>
            <a:off x="758309" y="5111829"/>
            <a:ext cx="22860" cy="2183606"/>
          </a:xfrm>
          <a:prstGeom prst="rect">
            <a:avLst/>
          </a:prstGeom>
          <a:solidFill>
            <a:srgbClr val="C91313"/>
          </a:solidFill>
          <a:ln/>
        </p:spPr>
      </p:sp>
      <p:pic>
        <p:nvPicPr>
          <p:cNvPr id="8" name="Image 0" descr="A diagram of a workflow"/>
          <p:cNvPicPr>
            <a:picLocks noChangeAspect="1"/>
          </p:cNvPicPr>
          <p:nvPr/>
        </p:nvPicPr>
        <p:blipFill>
          <a:blip r:embed="rId3"/>
          <a:stretch>
            <a:fillRect/>
          </a:stretch>
        </p:blipFill>
        <p:spPr>
          <a:xfrm>
            <a:off x="7560707" y="2509242"/>
            <a:ext cx="6319004" cy="4323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3"/>
    </mc:Choice>
    <mc:Fallback>
      <p:transition spd="slow" advTm="231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99555"/>
            <a:ext cx="836985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Specific Task Prompting</a:t>
            </a:r>
            <a:endParaRPr lang="en-US" sz="4450" dirty="0"/>
          </a:p>
        </p:txBody>
      </p:sp>
      <p:pic>
        <p:nvPicPr>
          <p:cNvPr id="3" name="Image 0" descr="preencoded.png"/>
          <p:cNvPicPr>
            <a:picLocks noChangeAspect="1"/>
          </p:cNvPicPr>
          <p:nvPr/>
        </p:nvPicPr>
        <p:blipFill>
          <a:blip r:embed="rId3"/>
          <a:stretch>
            <a:fillRect/>
          </a:stretch>
        </p:blipFill>
        <p:spPr>
          <a:xfrm>
            <a:off x="758309" y="2480905"/>
            <a:ext cx="6292572" cy="4305419"/>
          </a:xfrm>
          <a:prstGeom prst="rect">
            <a:avLst/>
          </a:prstGeom>
        </p:spPr>
      </p:pic>
      <p:sp>
        <p:nvSpPr>
          <p:cNvPr id="4" name="Text 1"/>
          <p:cNvSpPr/>
          <p:nvPr/>
        </p:nvSpPr>
        <p:spPr>
          <a:xfrm>
            <a:off x="7587139" y="2432090"/>
            <a:ext cx="629257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Following the initial agent setup, a detailed task prompt was provided to direct the AI in generating specific visualizations and interpretations for the Uganda DHS dataset:</a:t>
            </a:r>
            <a:endParaRPr lang="en-US" sz="1700" dirty="0"/>
          </a:p>
        </p:txBody>
      </p:sp>
      <p:sp>
        <p:nvSpPr>
          <p:cNvPr id="5" name="Text 2"/>
          <p:cNvSpPr/>
          <p:nvPr/>
        </p:nvSpPr>
        <p:spPr>
          <a:xfrm>
            <a:off x="7912060" y="3715941"/>
            <a:ext cx="5967651" cy="2426970"/>
          </a:xfrm>
          <a:prstGeom prst="rect">
            <a:avLst/>
          </a:prstGeom>
          <a:noFill/>
          <a:ln/>
        </p:spPr>
        <p:txBody>
          <a:bodyPr wrap="square" lIns="0" tIns="0" rIns="0" bIns="0" rtlCol="0" anchor="t"/>
          <a:lstStyle/>
          <a:p>
            <a:pPr marL="0" indent="0" algn="l">
              <a:lnSpc>
                <a:spcPts val="2700"/>
              </a:lnSpc>
              <a:buNone/>
            </a:pPr>
            <a:r>
              <a:rPr lang="en-US" sz="1700" b="1" dirty="0">
                <a:solidFill>
                  <a:srgbClr val="FFE5E5"/>
                </a:solidFill>
                <a:latin typeface="DM Sans" pitchFamily="34" charset="0"/>
                <a:ea typeface="DM Sans" pitchFamily="34" charset="-122"/>
                <a:cs typeface="DM Sans" pitchFamily="34" charset="-120"/>
              </a:rPr>
              <a:t>Task Prompt:</a:t>
            </a:r>
            <a:r>
              <a:rPr lang="en-US" sz="1700" dirty="0">
                <a:solidFill>
                  <a:srgbClr val="FFE5E5"/>
                </a:solidFill>
                <a:latin typeface="DM Sans" pitchFamily="34" charset="0"/>
                <a:ea typeface="DM Sans" pitchFamily="34" charset="-122"/>
                <a:cs typeface="DM Sans" pitchFamily="34" charset="-120"/>
              </a:rPr>
              <a:t> "Now create a data report in my Rmd file using the dataset I've provided. The report should: 1. Load the data in my folder. 2. Create a bar graph of marital status by residence. 3. Create a bar graph of marital status by education. 4. Create a bar graph of marital status by wealth. 5. Provide a brief interpretation of the relationship shown in the bar graph."</a:t>
            </a:r>
            <a:endParaRPr lang="en-US" sz="1700" dirty="0"/>
          </a:p>
        </p:txBody>
      </p:sp>
      <p:sp>
        <p:nvSpPr>
          <p:cNvPr id="6" name="Shape 3"/>
          <p:cNvSpPr/>
          <p:nvPr/>
        </p:nvSpPr>
        <p:spPr>
          <a:xfrm>
            <a:off x="7587139" y="3715941"/>
            <a:ext cx="30480" cy="2426970"/>
          </a:xfrm>
          <a:prstGeom prst="rect">
            <a:avLst/>
          </a:prstGeom>
          <a:solidFill>
            <a:srgbClr val="C91313"/>
          </a:solidFill>
          <a:ln/>
        </p:spPr>
      </p:sp>
    </p:spTree>
  </p:cSld>
  <p:clrMapOvr>
    <a:masterClrMapping/>
  </p:clrMapOvr>
  <mc:AlternateContent xmlns:mc="http://schemas.openxmlformats.org/markup-compatibility/2006">
    <mc:Choice xmlns:p14="http://schemas.microsoft.com/office/powerpoint/2010/main" Requires="p14">
      <p:transition spd="slow" p14:dur="2000" advTm="17180"/>
    </mc:Choice>
    <mc:Fallback>
      <p:transition spd="slow" advTm="171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85948" y="1997988"/>
            <a:ext cx="6773585" cy="4233505"/>
          </a:xfrm>
          <a:prstGeom prst="rect">
            <a:avLst/>
          </a:prstGeom>
        </p:spPr>
      </p:pic>
      <p:sp>
        <p:nvSpPr>
          <p:cNvPr id="4" name="Text 0"/>
          <p:cNvSpPr/>
          <p:nvPr/>
        </p:nvSpPr>
        <p:spPr>
          <a:xfrm>
            <a:off x="758309" y="1669732"/>
            <a:ext cx="57985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4.2 Cursor Interface: Code Generation</a:t>
            </a:r>
            <a:endParaRPr lang="en-US" sz="4450" dirty="0"/>
          </a:p>
        </p:txBody>
      </p:sp>
      <p:sp>
        <p:nvSpPr>
          <p:cNvPr id="5" name="Text 1"/>
          <p:cNvSpPr/>
          <p:nvPr/>
        </p:nvSpPr>
        <p:spPr>
          <a:xfrm>
            <a:off x="758309" y="4132778"/>
            <a:ext cx="5798582" cy="242697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screenshot illustrates Cursor's integrated environment where the AI generates R code based on the given prompts. Notice the intuitive layout that combines code editor with AI chat for seamless interaction, facilitating efficient data analysis and report generation. The AI-generated code is clearly visible, ready for execution and validation.</a:t>
            </a:r>
            <a:endParaRPr lang="en-US" sz="1700" dirty="0"/>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168ECFC-4425-0AC5-643C-B5554A6AA3C9}"/>
                  </a:ext>
                </a:extLst>
              </p14:cNvPr>
              <p14:cNvContentPartPr/>
              <p14:nvPr/>
            </p14:nvContentPartPr>
            <p14:xfrm>
              <a:off x="10960836" y="2142586"/>
              <a:ext cx="3681360" cy="1460160"/>
            </p14:xfrm>
          </p:contentPart>
        </mc:Choice>
        <mc:Fallback xmlns="">
          <p:pic>
            <p:nvPicPr>
              <p:cNvPr id="7" name="Ink 6">
                <a:extLst>
                  <a:ext uri="{FF2B5EF4-FFF2-40B4-BE49-F238E27FC236}">
                    <a16:creationId xmlns:a16="http://schemas.microsoft.com/office/drawing/2014/main" id="{6168ECFC-4425-0AC5-643C-B5554A6AA3C9}"/>
                  </a:ext>
                </a:extLst>
              </p:cNvPr>
              <p:cNvPicPr/>
              <p:nvPr/>
            </p:nvPicPr>
            <p:blipFill>
              <a:blip r:embed="rId6"/>
              <a:stretch>
                <a:fillRect/>
              </a:stretch>
            </p:blipFill>
            <p:spPr>
              <a:xfrm>
                <a:off x="10954716" y="2136466"/>
                <a:ext cx="3693600" cy="14724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Tm="14320"/>
    </mc:Choice>
    <mc:Fallback>
      <p:transition spd="slow" advTm="1432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85948" y="1997988"/>
            <a:ext cx="6773585" cy="4233505"/>
          </a:xfrm>
          <a:prstGeom prst="rect">
            <a:avLst/>
          </a:prstGeom>
        </p:spPr>
      </p:pic>
      <p:sp>
        <p:nvSpPr>
          <p:cNvPr id="4" name="Text 0"/>
          <p:cNvSpPr/>
          <p:nvPr/>
        </p:nvSpPr>
        <p:spPr>
          <a:xfrm>
            <a:off x="470633" y="2363510"/>
            <a:ext cx="5798582" cy="855107"/>
          </a:xfrm>
          <a:prstGeom prst="rect">
            <a:avLst/>
          </a:prstGeom>
          <a:noFill/>
          <a:ln/>
        </p:spPr>
        <p:txBody>
          <a:bodyPr wrap="square" lIns="0" tIns="0" rIns="0" bIns="0" rtlCol="0" anchor="t"/>
          <a:lstStyle/>
          <a:p>
            <a:pPr marL="0" indent="0" algn="l">
              <a:lnSpc>
                <a:spcPts val="3350"/>
              </a:lnSpc>
              <a:buNone/>
            </a:pPr>
            <a:r>
              <a:rPr lang="en-US" sz="2650" dirty="0">
                <a:solidFill>
                  <a:srgbClr val="FAEBEB"/>
                </a:solidFill>
                <a:latin typeface="Dela Gothic One" pitchFamily="34" charset="0"/>
                <a:ea typeface="Dela Gothic One" pitchFamily="34" charset="-122"/>
                <a:cs typeface="Dela Gothic One" pitchFamily="34" charset="-120"/>
              </a:rPr>
              <a:t>Cursor Interface: </a:t>
            </a:r>
            <a:r>
              <a:rPr lang="en-US" sz="2650" b="1" dirty="0">
                <a:solidFill>
                  <a:srgbClr val="FAEBEB"/>
                </a:solidFill>
                <a:latin typeface="Dela Gothic One" pitchFamily="34" charset="0"/>
                <a:ea typeface="Dela Gothic One" pitchFamily="34" charset="-122"/>
                <a:cs typeface="Dela Gothic One" pitchFamily="34" charset="-120"/>
              </a:rPr>
              <a:t>Specific Task Prompting</a:t>
            </a:r>
            <a:endParaRPr lang="en-US" sz="2650" dirty="0"/>
          </a:p>
        </p:txBody>
      </p:sp>
      <p:sp>
        <p:nvSpPr>
          <p:cNvPr id="5" name="Text 1"/>
          <p:cNvSpPr/>
          <p:nvPr/>
        </p:nvSpPr>
        <p:spPr>
          <a:xfrm>
            <a:off x="686390" y="3667419"/>
            <a:ext cx="57985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This screenshot illustrates specific task prompts put in Cursor's integrated environment. </a:t>
            </a:r>
            <a:endParaRPr lang="en-US" sz="1700" dirty="0"/>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80CA96D-8278-C61E-4859-139B075957EB}"/>
                  </a:ext>
                </a:extLst>
              </p14:cNvPr>
              <p14:cNvContentPartPr/>
              <p14:nvPr/>
            </p14:nvContentPartPr>
            <p14:xfrm>
              <a:off x="11375196" y="2008666"/>
              <a:ext cx="3277440" cy="1532520"/>
            </p14:xfrm>
          </p:contentPart>
        </mc:Choice>
        <mc:Fallback xmlns="">
          <p:pic>
            <p:nvPicPr>
              <p:cNvPr id="8" name="Ink 7">
                <a:extLst>
                  <a:ext uri="{FF2B5EF4-FFF2-40B4-BE49-F238E27FC236}">
                    <a16:creationId xmlns:a16="http://schemas.microsoft.com/office/drawing/2014/main" id="{C80CA96D-8278-C61E-4859-139B075957EB}"/>
                  </a:ext>
                </a:extLst>
              </p:cNvPr>
              <p:cNvPicPr/>
              <p:nvPr/>
            </p:nvPicPr>
            <p:blipFill>
              <a:blip r:embed="rId6"/>
              <a:stretch>
                <a:fillRect/>
              </a:stretch>
            </p:blipFill>
            <p:spPr>
              <a:xfrm>
                <a:off x="11369076" y="2002546"/>
                <a:ext cx="3289680" cy="154476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Tm="2249"/>
    </mc:Choice>
    <mc:Fallback>
      <p:transition spd="slow" advTm="224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978</Words>
  <Application>Microsoft Office PowerPoint</Application>
  <PresentationFormat>Custom</PresentationFormat>
  <Paragraphs>109</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DM Sans</vt:lpstr>
      <vt:lpstr>Arial</vt:lpstr>
      <vt:lpstr>Poppins Light</vt:lpstr>
      <vt:lpstr>Dela Gothic One</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Daniel Okello</dc:creator>
  <cp:lastModifiedBy>Daniel Okello</cp:lastModifiedBy>
  <cp:revision>29</cp:revision>
  <dcterms:created xsi:type="dcterms:W3CDTF">2025-06-29T03:25:09Z</dcterms:created>
  <dcterms:modified xsi:type="dcterms:W3CDTF">2025-06-29T18:20:12Z</dcterms:modified>
</cp:coreProperties>
</file>